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9"/>
  </p:notesMasterIdLst>
  <p:sldIdLst>
    <p:sldId id="256" r:id="rId2"/>
    <p:sldId id="258" r:id="rId3"/>
    <p:sldId id="360" r:id="rId4"/>
    <p:sldId id="262" r:id="rId5"/>
    <p:sldId id="361" r:id="rId6"/>
    <p:sldId id="338" r:id="rId7"/>
    <p:sldId id="374" r:id="rId8"/>
    <p:sldId id="390" r:id="rId9"/>
    <p:sldId id="375" r:id="rId10"/>
    <p:sldId id="376" r:id="rId11"/>
    <p:sldId id="308" r:id="rId12"/>
    <p:sldId id="278" r:id="rId13"/>
    <p:sldId id="356" r:id="rId14"/>
    <p:sldId id="367" r:id="rId15"/>
    <p:sldId id="282" r:id="rId16"/>
    <p:sldId id="379" r:id="rId17"/>
    <p:sldId id="359" r:id="rId18"/>
    <p:sldId id="346" r:id="rId19"/>
    <p:sldId id="347" r:id="rId20"/>
    <p:sldId id="372" r:id="rId21"/>
    <p:sldId id="348" r:id="rId22"/>
    <p:sldId id="354" r:id="rId23"/>
    <p:sldId id="355" r:id="rId24"/>
    <p:sldId id="391" r:id="rId25"/>
    <p:sldId id="337" r:id="rId26"/>
    <p:sldId id="362" r:id="rId27"/>
    <p:sldId id="363" r:id="rId28"/>
    <p:sldId id="364" r:id="rId29"/>
    <p:sldId id="365" r:id="rId30"/>
    <p:sldId id="366" r:id="rId31"/>
    <p:sldId id="386" r:id="rId32"/>
    <p:sldId id="387" r:id="rId33"/>
    <p:sldId id="388" r:id="rId34"/>
    <p:sldId id="389" r:id="rId35"/>
    <p:sldId id="334" r:id="rId36"/>
    <p:sldId id="384" r:id="rId37"/>
    <p:sldId id="385"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6600"/>
    <a:srgbClr val="006666"/>
    <a:srgbClr val="009999"/>
    <a:srgbClr val="33CC33"/>
    <a:srgbClr val="99FF33"/>
    <a:srgbClr val="99FF66"/>
    <a:srgbClr val="FFFF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94660"/>
  </p:normalViewPr>
  <p:slideViewPr>
    <p:cSldViewPr>
      <p:cViewPr varScale="1">
        <p:scale>
          <a:sx n="115" d="100"/>
          <a:sy n="115" d="100"/>
        </p:scale>
        <p:origin x="1397"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zh-TW" altLang="zh-TW"/>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F1AE92C-1978-4CDA-86AB-36C899FCF24A}" type="datetimeFigureOut">
              <a:rPr lang="en-US" altLang="zh-TW"/>
              <a:pPr/>
              <a:t>3/29/2022</a:t>
            </a:fld>
            <a:endParaRPr lang="en-US" altLang="zh-TW"/>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zh-TW" altLang="zh-TW"/>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7016D4F-A04C-49D4-9997-90A6145E188F}" type="slidenum">
              <a:rPr lang="en-US" altLang="zh-TW"/>
              <a:pPr/>
              <a:t>‹#›</a:t>
            </a:fld>
            <a:endParaRPr lang="en-US" altLang="zh-TW"/>
          </a:p>
        </p:txBody>
      </p:sp>
    </p:spTree>
    <p:extLst>
      <p:ext uri="{BB962C8B-B14F-4D97-AF65-F5344CB8AC3E}">
        <p14:creationId xmlns:p14="http://schemas.microsoft.com/office/powerpoint/2010/main" val="18650616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zh-TW" altLang="zh-TW">
              <a:solidFill>
                <a:srgbClr val="FFFFFF"/>
              </a:solidFill>
              <a:cs typeface="Arial"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endParaRPr lang="zh-TW" altLang="zh-TW">
                <a:solidFill>
                  <a:srgbClr val="FFFFFF"/>
                </a:solidFill>
                <a:cs typeface="Arial"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TW" altLang="zh-TW">
              <a:solidFill>
                <a:srgbClr val="000000"/>
              </a:solidFill>
              <a:cs typeface="Arial"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lstStyle>
          <a:p>
            <a:fld id="{5FE90764-A265-416A-BBDD-7ECF2F9563FA}" type="datetime1">
              <a:rPr lang="en-US" altLang="zh-TW" smtClean="0"/>
              <a:pPr/>
              <a:t>3/29/2022</a:t>
            </a:fld>
            <a:endParaRPr lang="en-US" altLang="zh-TW"/>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6532D331-184A-4166-B309-08AC3CD69CF7}" type="slidenum">
              <a:rPr lang="en-US" altLang="zh-TW"/>
              <a:pPr/>
              <a:t>‹#›</a:t>
            </a:fld>
            <a:endParaRPr lang="en-US" altLang="zh-TW"/>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©1992-2010 by Pearson Education, Inc. All Rights Reserved.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C9F3CFF1-DC3F-4524-93B6-9B90A3BF0C9B}" type="datetime1">
              <a:rPr lang="en-US" altLang="zh-TW" smtClean="0"/>
              <a:pPr/>
              <a:t>3/29/2022</a:t>
            </a:fld>
            <a:endParaRPr lang="en-US" altLang="zh-TW"/>
          </a:p>
        </p:txBody>
      </p:sp>
      <p:sp>
        <p:nvSpPr>
          <p:cNvPr id="5" name="Footer Placeholder 21"/>
          <p:cNvSpPr>
            <a:spLocks noGrp="1"/>
          </p:cNvSpPr>
          <p:nvPr>
            <p:ph type="ftr" sz="quarter" idx="11"/>
          </p:nvPr>
        </p:nvSpPr>
        <p:spPr/>
        <p:txBody>
          <a:bodyPr/>
          <a:lstStyle>
            <a:lvl1pPr>
              <a:defRPr/>
            </a:lvl1pPr>
          </a:lstStyle>
          <a:p>
            <a:pPr>
              <a:defRPr/>
            </a:pPr>
            <a:r>
              <a:rPr lang="en-US"/>
              <a:t>©1992-2010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1AFBBB2-379E-40EE-A5CF-D7A1722BE515}" type="slidenum">
              <a:rPr lang="en-US" altLang="zh-TW"/>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32371FD8-69B1-4595-BB99-B9ACCF90FBCA}" type="datetime1">
              <a:rPr lang="en-US" altLang="zh-TW" smtClean="0"/>
              <a:pPr/>
              <a:t>3/29/2022</a:t>
            </a:fld>
            <a:endParaRPr lang="en-US" altLang="zh-TW"/>
          </a:p>
        </p:txBody>
      </p:sp>
      <p:sp>
        <p:nvSpPr>
          <p:cNvPr id="5" name="Footer Placeholder 21"/>
          <p:cNvSpPr>
            <a:spLocks noGrp="1"/>
          </p:cNvSpPr>
          <p:nvPr>
            <p:ph type="ftr" sz="quarter" idx="11"/>
          </p:nvPr>
        </p:nvSpPr>
        <p:spPr/>
        <p:txBody>
          <a:bodyPr/>
          <a:lstStyle>
            <a:lvl1pPr>
              <a:defRPr/>
            </a:lvl1pPr>
          </a:lstStyle>
          <a:p>
            <a:pPr>
              <a:defRPr/>
            </a:pPr>
            <a:r>
              <a:rPr lang="en-US"/>
              <a:t>©1992-2010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7FB06726-AA5E-4396-B862-4FA4ED582C79}" type="slidenum">
              <a:rPr lang="en-US" altLang="zh-TW"/>
              <a:pPr/>
              <a:t>‹#›</a:t>
            </a:fld>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95525AD2-BC7F-44D6-BC1E-179552F7576B}" type="datetime1">
              <a:rPr lang="en-US" altLang="zh-TW" smtClean="0"/>
              <a:pPr/>
              <a:t>3/29/2022</a:t>
            </a:fld>
            <a:endParaRPr lang="en-US" altLang="zh-TW"/>
          </a:p>
        </p:txBody>
      </p:sp>
      <p:sp>
        <p:nvSpPr>
          <p:cNvPr id="5" name="Footer Placeholder 21"/>
          <p:cNvSpPr>
            <a:spLocks noGrp="1"/>
          </p:cNvSpPr>
          <p:nvPr>
            <p:ph type="ftr" sz="quarter" idx="11"/>
          </p:nvPr>
        </p:nvSpPr>
        <p:spPr/>
        <p:txBody>
          <a:bodyPr/>
          <a:lstStyle>
            <a:lvl1pPr>
              <a:defRPr/>
            </a:lvl1pPr>
          </a:lstStyle>
          <a:p>
            <a:pPr>
              <a:defRPr/>
            </a:pPr>
            <a:r>
              <a:rPr lang="en-US"/>
              <a:t>©1992-2010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7479C09D-1F01-404C-A66B-D47A33C310CB}" type="slidenum">
              <a:rPr lang="en-US" altLang="zh-TW"/>
              <a:pPr/>
              <a:t>‹#›</a:t>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TW" altLang="zh-TW">
              <a:solidFill>
                <a:srgbClr val="000000"/>
              </a:solidFill>
              <a:cs typeface="Arial"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TW" altLang="zh-TW">
              <a:solidFill>
                <a:srgbClr val="000000"/>
              </a:solidFill>
              <a:cs typeface="Arial"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lstStyle>
          <a:p>
            <a:fld id="{13ADB778-F524-4CAD-8E0E-856F26A749F7}" type="datetime1">
              <a:rPr lang="en-US" altLang="zh-TW" smtClean="0"/>
              <a:pPr/>
              <a:t>3/29/2022</a:t>
            </a:fld>
            <a:endParaRPr lang="en-US" altLang="zh-TW"/>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©1992-2010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0574F4B4-9DB0-44EA-904C-B7BDF9A175B3}" type="slidenum">
              <a:rPr lang="en-US" altLang="zh-TW"/>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TW" altLang="zh-TW">
              <a:solidFill>
                <a:srgbClr val="FFFFFF"/>
              </a:solidFill>
              <a:cs typeface="Arial"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TW" altLang="zh-TW">
              <a:solidFill>
                <a:srgbClr val="FFFFFF"/>
              </a:solidFill>
              <a:cs typeface="Arial"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fld id="{7D78E1FA-2099-4F6E-B55A-1FF6D1F55A4E}" type="datetime1">
              <a:rPr lang="en-US" altLang="zh-TW" smtClean="0"/>
              <a:pPr/>
              <a:t>3/29/2022</a:t>
            </a:fld>
            <a:endParaRPr lang="en-US" altLang="zh-TW"/>
          </a:p>
        </p:txBody>
      </p:sp>
      <p:sp>
        <p:nvSpPr>
          <p:cNvPr id="7" name="Footer Placeholder 4"/>
          <p:cNvSpPr>
            <a:spLocks noGrp="1"/>
          </p:cNvSpPr>
          <p:nvPr>
            <p:ph type="ftr" sz="quarter" idx="11"/>
          </p:nvPr>
        </p:nvSpPr>
        <p:spPr/>
        <p:txBody>
          <a:bodyPr/>
          <a:lstStyle>
            <a:lvl1pPr>
              <a:defRPr smtClean="0"/>
            </a:lvl1pPr>
            <a:extLst/>
          </a:lstStyle>
          <a:p>
            <a:pPr>
              <a:defRPr/>
            </a:pPr>
            <a:r>
              <a:rPr lang="en-US"/>
              <a:t>©1992-2010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8814C88C-C1D9-491E-AA97-FA0ADABDA332}" type="slidenum">
              <a:rPr lang="en-US" altLang="zh-TW"/>
              <a:pPr/>
              <a:t>‹#›</a:t>
            </a:fld>
            <a:endParaRPr lang="en-US" altLang="zh-TW"/>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fld id="{9FF3BA18-5887-481F-B39E-5FA89F4F93F6}" type="datetime1">
              <a:rPr lang="en-US" altLang="zh-TW" smtClean="0"/>
              <a:pPr/>
              <a:t>3/29/2022</a:t>
            </a:fld>
            <a:endParaRPr lang="en-US" altLang="zh-TW"/>
          </a:p>
        </p:txBody>
      </p:sp>
      <p:sp>
        <p:nvSpPr>
          <p:cNvPr id="6" name="Footer Placeholder 5"/>
          <p:cNvSpPr>
            <a:spLocks noGrp="1"/>
          </p:cNvSpPr>
          <p:nvPr>
            <p:ph type="ftr" sz="quarter" idx="11"/>
          </p:nvPr>
        </p:nvSpPr>
        <p:spPr/>
        <p:txBody>
          <a:bodyPr/>
          <a:lstStyle>
            <a:lvl1pPr>
              <a:defRPr smtClean="0"/>
            </a:lvl1pPr>
            <a:extLst/>
          </a:lstStyle>
          <a:p>
            <a:pPr>
              <a:defRPr/>
            </a:pPr>
            <a:r>
              <a:rPr lang="en-US"/>
              <a:t>©1992-2010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B6E1F510-93C4-4243-AC49-7EBA3524721E}" type="slidenum">
              <a:rPr lang="en-US" altLang="zh-TW"/>
              <a:pPr/>
              <a:t>‹#›</a:t>
            </a:fld>
            <a:endParaRPr lang="en-US" altLang="zh-TW"/>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CE55DA04-D7BC-4F65-BAB8-1712994D8DA5}" type="datetime1">
              <a:rPr lang="en-US" altLang="zh-TW" smtClean="0"/>
              <a:pPr/>
              <a:t>3/29/2022</a:t>
            </a:fld>
            <a:endParaRPr lang="en-US" altLang="zh-TW"/>
          </a:p>
        </p:txBody>
      </p:sp>
      <p:sp>
        <p:nvSpPr>
          <p:cNvPr id="8" name="Footer Placeholder 7"/>
          <p:cNvSpPr>
            <a:spLocks noGrp="1"/>
          </p:cNvSpPr>
          <p:nvPr>
            <p:ph type="ftr" sz="quarter" idx="11"/>
          </p:nvPr>
        </p:nvSpPr>
        <p:spPr/>
        <p:txBody>
          <a:bodyPr/>
          <a:lstStyle>
            <a:lvl1pPr>
              <a:defRPr smtClean="0"/>
            </a:lvl1pPr>
            <a:extLst/>
          </a:lstStyle>
          <a:p>
            <a:pPr>
              <a:defRPr/>
            </a:pPr>
            <a:r>
              <a:rPr lang="en-US"/>
              <a:t>©1992-2010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4E2D5487-1ADD-48F3-9962-257EBB48DF93}" type="slidenum">
              <a:rPr lang="en-US" altLang="zh-TW"/>
              <a:pPr/>
              <a:t>‹#›</a:t>
            </a:fld>
            <a:endParaRPr lang="en-US" altLang="zh-TW"/>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2C731019-DDFC-4F46-AF12-E6413C899D35}" type="datetime1">
              <a:rPr lang="en-US" altLang="zh-TW" smtClean="0"/>
              <a:pPr/>
              <a:t>3/29/2022</a:t>
            </a:fld>
            <a:endParaRPr lang="en-US" altLang="zh-TW"/>
          </a:p>
        </p:txBody>
      </p:sp>
      <p:sp>
        <p:nvSpPr>
          <p:cNvPr id="4" name="Footer Placeholder 3"/>
          <p:cNvSpPr>
            <a:spLocks noGrp="1"/>
          </p:cNvSpPr>
          <p:nvPr>
            <p:ph type="ftr" sz="quarter" idx="11"/>
          </p:nvPr>
        </p:nvSpPr>
        <p:spPr/>
        <p:txBody>
          <a:bodyPr/>
          <a:lstStyle>
            <a:lvl1pPr>
              <a:defRPr smtClean="0"/>
            </a:lvl1pPr>
            <a:extLst/>
          </a:lstStyle>
          <a:p>
            <a:pPr>
              <a:defRPr/>
            </a:pPr>
            <a:r>
              <a:rPr lang="en-US"/>
              <a:t>©1992-2010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E27E431B-E69C-4FE7-A49F-EC594FE52F56}" type="slidenum">
              <a:rPr lang="en-US" altLang="zh-TW"/>
              <a:pPr/>
              <a:t>‹#›</a:t>
            </a:fld>
            <a:endParaRPr lang="en-US" altLang="zh-TW"/>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E1602944-51DB-485E-B4EA-61E1C1C5C009}" type="datetime1">
              <a:rPr lang="en-US" altLang="zh-TW" smtClean="0"/>
              <a:pPr/>
              <a:t>3/29/2022</a:t>
            </a:fld>
            <a:endParaRPr lang="en-US" altLang="zh-TW"/>
          </a:p>
        </p:txBody>
      </p:sp>
      <p:sp>
        <p:nvSpPr>
          <p:cNvPr id="3" name="Footer Placeholder 21"/>
          <p:cNvSpPr>
            <a:spLocks noGrp="1"/>
          </p:cNvSpPr>
          <p:nvPr>
            <p:ph type="ftr" sz="quarter" idx="11"/>
          </p:nvPr>
        </p:nvSpPr>
        <p:spPr/>
        <p:txBody>
          <a:bodyPr/>
          <a:lstStyle>
            <a:lvl1pPr>
              <a:defRPr/>
            </a:lvl1pPr>
          </a:lstStyle>
          <a:p>
            <a:pPr>
              <a:defRPr/>
            </a:pPr>
            <a:r>
              <a:rPr lang="en-US"/>
              <a:t>©1992-2010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BCB948F4-5DDB-4360-B77B-420FD413EC76}" type="slidenum">
              <a:rPr lang="en-US" altLang="zh-TW"/>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DF3F0D8B-EC5D-4C3B-B88B-84F22092367D}" type="datetime1">
              <a:rPr lang="en-US" altLang="zh-TW" smtClean="0"/>
              <a:pPr/>
              <a:t>3/29/2022</a:t>
            </a:fld>
            <a:endParaRPr lang="en-US" altLang="zh-TW"/>
          </a:p>
        </p:txBody>
      </p:sp>
      <p:sp>
        <p:nvSpPr>
          <p:cNvPr id="6" name="Footer Placeholder 5"/>
          <p:cNvSpPr>
            <a:spLocks noGrp="1"/>
          </p:cNvSpPr>
          <p:nvPr>
            <p:ph type="ftr" sz="quarter" idx="11"/>
          </p:nvPr>
        </p:nvSpPr>
        <p:spPr/>
        <p:txBody>
          <a:bodyPr/>
          <a:lstStyle>
            <a:lvl1pPr>
              <a:defRPr smtClean="0"/>
            </a:lvl1pPr>
            <a:extLst/>
          </a:lstStyle>
          <a:p>
            <a:pPr>
              <a:defRPr/>
            </a:pPr>
            <a:r>
              <a:rPr lang="en-US"/>
              <a:t>©1992-2010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827AA9FF-4632-4BC0-BB66-D5108ED4C292}" type="slidenum">
              <a:rPr lang="en-US" altLang="zh-TW"/>
              <a:pPr/>
              <a:t>‹#›</a:t>
            </a:fld>
            <a:endParaRPr lang="en-US" altLang="zh-TW"/>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Right Triangle 1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endParaRPr lang="zh-TW" altLang="zh-TW">
              <a:solidFill>
                <a:srgbClr val="FFFFFF"/>
              </a:solidFill>
              <a:cs typeface="Arial"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TW" altLang="zh-TW">
              <a:solidFill>
                <a:srgbClr val="FFFFFF"/>
              </a:solidFill>
              <a:cs typeface="Arial"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zh-TW" altLang="zh-TW">
              <a:solidFill>
                <a:srgbClr val="FFFFFF"/>
              </a:solidFill>
              <a:cs typeface="Arial"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lvl1pPr>
          </a:lstStyle>
          <a:p>
            <a:fld id="{420F796F-4EE8-47D0-A79F-BBBE67E378DF}" type="datetime1">
              <a:rPr lang="en-US" altLang="zh-TW" smtClean="0"/>
              <a:pPr/>
              <a:t>3/29/2022</a:t>
            </a:fld>
            <a:endParaRPr lang="en-US" altLang="zh-TW"/>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©1992-2010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66EFABE3-8431-450A-BAD1-2440840C0000}" type="slidenum">
              <a:rPr lang="en-US" altLang="zh-TW"/>
              <a:pPr/>
              <a:t>‹#›</a:t>
            </a:fld>
            <a:endParaRPr lang="en-US" altLang="zh-TW"/>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endParaRPr lang="zh-TW" altLang="zh-TW">
              <a:solidFill>
                <a:srgbClr val="FFFFFF"/>
              </a:solidFill>
              <a:cs typeface="Arial"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ea typeface="新細明體" charset="-120"/>
              </a:defRPr>
            </a:lvl1pPr>
          </a:lstStyle>
          <a:p>
            <a:fld id="{8C3428C1-8944-4659-BE2C-94E41D418B32}" type="datetime1">
              <a:rPr lang="en-US" altLang="zh-TW" smtClean="0"/>
              <a:pPr/>
              <a:t>3/29/2022</a:t>
            </a:fld>
            <a:endParaRPr lang="en-US" altLang="zh-TW"/>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©1992-2010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ea typeface="新細明體" charset="-120"/>
              </a:defRPr>
            </a:lvl1pPr>
          </a:lstStyle>
          <a:p>
            <a:fld id="{86D24E32-E54D-4958-BCCB-00994DCF8560}" type="slidenum">
              <a:rPr lang="en-US" altLang="zh-TW"/>
              <a:pPr/>
              <a:t>‹#›</a:t>
            </a:fld>
            <a:endParaRPr lang="en-US" altLang="zh-TW"/>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TW" altLang="zh-TW">
              <a:solidFill>
                <a:srgbClr val="000000"/>
              </a:solidFill>
              <a:cs typeface="Arial"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TW" altLang="zh-TW">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02" r:id="rId7"/>
    <p:sldLayoutId id="2147483712" r:id="rId8"/>
    <p:sldLayoutId id="2147483713" r:id="rId9"/>
    <p:sldLayoutId id="2147483703" r:id="rId10"/>
    <p:sldLayoutId id="2147483704" r:id="rId11"/>
    <p:sldLayoutId id="2147483705" r:id="rId12"/>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799"/>
            <a:ext cx="7772400" cy="2134563"/>
          </a:xfrm>
        </p:spPr>
        <p:txBody>
          <a:bodyPr>
            <a:normAutofit fontScale="90000"/>
          </a:bodyPr>
          <a:lstStyle/>
          <a:p>
            <a:pPr eaLnBrk="1" fontAlgn="auto" hangingPunct="1">
              <a:spcAft>
                <a:spcPts val="0"/>
              </a:spcAft>
              <a:defRPr/>
            </a:pPr>
            <a:r>
              <a:rPr lang="en-US" altLang="zh-TW" sz="4400" dirty="0">
                <a:solidFill>
                  <a:schemeClr val="tx1"/>
                </a:solidFill>
                <a:effectLst/>
                <a:latin typeface="Arial" panose="020B0604020202020204" pitchFamily="34" charset="0"/>
                <a:cs typeface="Arial" panose="020B0604020202020204" pitchFamily="34" charset="0"/>
              </a:rPr>
              <a:t>Lecture 6: </a:t>
            </a:r>
            <a:br>
              <a:rPr lang="en-US" altLang="zh-TW" sz="4400" dirty="0">
                <a:solidFill>
                  <a:schemeClr val="tx1"/>
                </a:solidFill>
                <a:effectLst/>
                <a:latin typeface="Arial" panose="020B0604020202020204" pitchFamily="34" charset="0"/>
                <a:cs typeface="Arial" panose="020B0604020202020204" pitchFamily="34" charset="0"/>
              </a:rPr>
            </a:br>
            <a:r>
              <a:rPr lang="en-US" sz="4900" dirty="0">
                <a:solidFill>
                  <a:srgbClr val="3380E6"/>
                </a:solidFill>
                <a:effectLst/>
                <a:latin typeface="Arial" panose="020B0604020202020204" pitchFamily="34" charset="0"/>
                <a:cs typeface="Arial" panose="020B0604020202020204" pitchFamily="34" charset="0"/>
              </a:rPr>
              <a:t>Introduction to </a:t>
            </a:r>
            <a:br>
              <a:rPr lang="en-US" sz="4900" dirty="0">
                <a:solidFill>
                  <a:srgbClr val="3380E6"/>
                </a:solidFill>
                <a:effectLst/>
                <a:latin typeface="Arial" panose="020B0604020202020204" pitchFamily="34" charset="0"/>
                <a:cs typeface="Arial" panose="020B0604020202020204" pitchFamily="34" charset="0"/>
              </a:rPr>
            </a:br>
            <a:r>
              <a:rPr lang="en-US" sz="4900" dirty="0">
                <a:solidFill>
                  <a:srgbClr val="3380E6"/>
                </a:solidFill>
                <a:effectLst/>
                <a:latin typeface="Arial" panose="020B0604020202020204" pitchFamily="34" charset="0"/>
                <a:cs typeface="Arial" panose="020B0604020202020204" pitchFamily="34" charset="0"/>
              </a:rPr>
              <a:t>Classes and Objects</a:t>
            </a:r>
          </a:p>
        </p:txBody>
      </p:sp>
      <p:sp>
        <p:nvSpPr>
          <p:cNvPr id="7" name="文字方塊 2"/>
          <p:cNvSpPr txBox="1">
            <a:spLocks noChangeArrowheads="1"/>
          </p:cNvSpPr>
          <p:nvPr/>
        </p:nvSpPr>
        <p:spPr bwMode="auto">
          <a:xfrm>
            <a:off x="6245225" y="6253163"/>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zh-TW" dirty="0"/>
              <a:t>Reference book: Ch7</a:t>
            </a:r>
            <a:endParaRPr lang="zh-TW" altLang="en-US" dirty="0"/>
          </a:p>
        </p:txBody>
      </p:sp>
      <p:sp>
        <p:nvSpPr>
          <p:cNvPr id="8" name="文字方塊 2"/>
          <p:cNvSpPr txBox="1">
            <a:spLocks noChangeArrowheads="1"/>
          </p:cNvSpPr>
          <p:nvPr/>
        </p:nvSpPr>
        <p:spPr bwMode="auto">
          <a:xfrm>
            <a:off x="5145140" y="3886200"/>
            <a:ext cx="3244798"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Wingdings" panose="05000000000000000000" pitchFamily="2" charset="2"/>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defRPr sz="1900">
                <a:solidFill>
                  <a:schemeClr val="tx1"/>
                </a:solidFill>
                <a:latin typeface="Lucida Sans Unicode" panose="020B0602030504020204" pitchFamily="34" charset="0"/>
              </a:defRPr>
            </a:lvl4pPr>
            <a:lvl5pPr marL="2057400" indent="-228600">
              <a:spcBef>
                <a:spcPts val="350"/>
              </a:spcBef>
              <a:buClr>
                <a:schemeClr val="accent2"/>
              </a:buClr>
              <a:defRPr sz="1900">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defRPr sz="1900">
                <a:solidFill>
                  <a:schemeClr val="tx1"/>
                </a:solidFill>
                <a:latin typeface="Lucida Sans Unicode" panose="020B0602030504020204" pitchFamily="34" charset="0"/>
              </a:defRPr>
            </a:lvl9pPr>
          </a:lstStyle>
          <a:p>
            <a:pPr algn="r" eaLnBrk="1" hangingPunct="1">
              <a:spcBef>
                <a:spcPts val="600"/>
              </a:spcBef>
              <a:spcAft>
                <a:spcPts val="600"/>
              </a:spcAft>
              <a:buClrTx/>
              <a:buSzTx/>
              <a:buFontTx/>
              <a:buNone/>
            </a:pPr>
            <a:r>
              <a:rPr lang="zh-TW" altLang="en-US" sz="1800" dirty="0">
                <a:latin typeface="Arial" panose="020B0604020202020204" pitchFamily="34" charset="0"/>
              </a:rPr>
              <a:t>陳仲儼 教授</a:t>
            </a:r>
            <a:endParaRPr lang="en-US" altLang="zh-TW" sz="1800" dirty="0">
              <a:latin typeface="Arial" panose="020B0604020202020204" pitchFamily="34" charset="0"/>
            </a:endParaRPr>
          </a:p>
          <a:p>
            <a:pPr algn="r" eaLnBrk="1" hangingPunct="1">
              <a:spcBef>
                <a:spcPts val="600"/>
              </a:spcBef>
              <a:spcAft>
                <a:spcPts val="600"/>
              </a:spcAft>
              <a:buClrTx/>
              <a:buSzTx/>
              <a:buFontTx/>
              <a:buNone/>
            </a:pPr>
            <a:r>
              <a:rPr lang="zh-TW" altLang="en-US" sz="1600" dirty="0">
                <a:latin typeface="Arial" panose="020B0604020202020204" pitchFamily="34" charset="0"/>
              </a:rPr>
              <a:t>國立中央大學資訊管理學系</a:t>
            </a:r>
            <a:endParaRPr lang="en-US" altLang="zh-TW" sz="1600" dirty="0">
              <a:latin typeface="Arial" panose="020B0604020202020204" pitchFamily="34" charset="0"/>
            </a:endParaRPr>
          </a:p>
          <a:p>
            <a:pPr algn="r" eaLnBrk="1" hangingPunct="1">
              <a:spcBef>
                <a:spcPct val="0"/>
              </a:spcBef>
              <a:buClrTx/>
              <a:buSzTx/>
              <a:buFontTx/>
              <a:buNone/>
            </a:pPr>
            <a:r>
              <a:rPr lang="en-US" altLang="zh-TW" sz="1600" dirty="0">
                <a:latin typeface="Arial" panose="020B0604020202020204" pitchFamily="34" charset="0"/>
              </a:rPr>
              <a:t>EMAIL: </a:t>
            </a:r>
            <a:r>
              <a:rPr lang="en-US" altLang="zh-TW" sz="1600" u="sng" dirty="0">
                <a:latin typeface="Arial" panose="020B0604020202020204" pitchFamily="34" charset="0"/>
              </a:rPr>
              <a:t>cychen@mgt.ncu.edu.tw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h07imageslides_Page_12.png"/>
          <p:cNvPicPr>
            <a:picLocks noGrp="1" noChangeAspect="1"/>
          </p:cNvPicPr>
          <p:nvPr isPhoto="1"/>
        </p:nvPicPr>
        <p:blipFill rotWithShape="1">
          <a:blip r:embed="rId2" cstate="print"/>
          <a:srcRect l="2500" t="20892" r="23333" b="15723"/>
          <a:stretch/>
        </p:blipFill>
        <p:spPr bwMode="auto">
          <a:xfrm>
            <a:off x="152400" y="969618"/>
            <a:ext cx="8077200" cy="4191000"/>
          </a:xfrm>
          <a:prstGeom prst="rect">
            <a:avLst/>
          </a:prstGeom>
          <a:noFill/>
          <a:ln w="9525">
            <a:noFill/>
            <a:miter lim="800000"/>
            <a:headEnd/>
            <a:tailEnd/>
          </a:ln>
        </p:spPr>
      </p:pic>
      <p:sp>
        <p:nvSpPr>
          <p:cNvPr id="4" name="投影片編號版面配置區 3"/>
          <p:cNvSpPr>
            <a:spLocks noGrp="1"/>
          </p:cNvSpPr>
          <p:nvPr>
            <p:ph type="sldNum" sz="quarter" idx="12"/>
          </p:nvPr>
        </p:nvSpPr>
        <p:spPr>
          <a:xfrm>
            <a:off x="8647113" y="6416675"/>
            <a:ext cx="366712" cy="365125"/>
          </a:xfrm>
        </p:spPr>
        <p:txBody>
          <a:bodyPr/>
          <a:lstStyle/>
          <a:p>
            <a:fld id="{BCB948F4-5DDB-4360-B77B-420FD413EC76}" type="slidenum">
              <a:rPr lang="en-US" altLang="zh-TW" smtClean="0"/>
              <a:pPr/>
              <a:t>10</a:t>
            </a:fld>
            <a:endParaRPr lang="en-US" altLang="zh-TW"/>
          </a:p>
        </p:txBody>
      </p:sp>
      <p:sp>
        <p:nvSpPr>
          <p:cNvPr id="5" name="文字方塊 4"/>
          <p:cNvSpPr txBox="1"/>
          <p:nvPr/>
        </p:nvSpPr>
        <p:spPr>
          <a:xfrm>
            <a:off x="6172200" y="2324094"/>
            <a:ext cx="2057400" cy="492443"/>
          </a:xfrm>
          <a:prstGeom prst="rect">
            <a:avLst/>
          </a:prstGeom>
          <a:solidFill>
            <a:schemeClr val="bg1"/>
          </a:solidFill>
          <a:ln w="28575">
            <a:noFill/>
          </a:ln>
        </p:spPr>
        <p:txBody>
          <a:bodyPr wrap="square" rtlCol="0">
            <a:spAutoFit/>
          </a:bodyPr>
          <a:lstStyle/>
          <a:p>
            <a:r>
              <a:rPr lang="en-US" altLang="zh-TW" b="1" dirty="0"/>
              <a:t>Object creation</a:t>
            </a:r>
            <a:endParaRPr lang="zh-TW" altLang="en-US" sz="2600" b="1" dirty="0">
              <a:solidFill>
                <a:srgbClr val="FF0000"/>
              </a:solidFill>
            </a:endParaRPr>
          </a:p>
        </p:txBody>
      </p:sp>
      <p:cxnSp>
        <p:nvCxnSpPr>
          <p:cNvPr id="7" name="直線單箭頭接點 6"/>
          <p:cNvCxnSpPr>
            <a:stCxn id="5" idx="1"/>
          </p:cNvCxnSpPr>
          <p:nvPr/>
        </p:nvCxnSpPr>
        <p:spPr>
          <a:xfrm flipH="1">
            <a:off x="5519236" y="2570316"/>
            <a:ext cx="652964" cy="4395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5" idx="1"/>
          </p:cNvCxnSpPr>
          <p:nvPr/>
        </p:nvCxnSpPr>
        <p:spPr>
          <a:xfrm flipH="1" flipV="1">
            <a:off x="5671636" y="2400302"/>
            <a:ext cx="500564" cy="17001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04800" y="76200"/>
            <a:ext cx="3640740" cy="584775"/>
          </a:xfrm>
          <a:prstGeom prst="rect">
            <a:avLst/>
          </a:prstGeom>
          <a:noFill/>
        </p:spPr>
        <p:txBody>
          <a:bodyPr wrap="none" rtlCol="0">
            <a:spAutoFit/>
          </a:bodyPr>
          <a:lstStyle/>
          <a:p>
            <a:r>
              <a:rPr lang="en-US" altLang="zh-TW" sz="3200" dirty="0" err="1">
                <a:solidFill>
                  <a:srgbClr val="000000"/>
                </a:solidFill>
                <a:latin typeface="Lucida Console" pitchFamily="49" charset="0"/>
                <a:ea typeface="新細明體" charset="-120"/>
              </a:rPr>
              <a:t>GradeBookTest</a:t>
            </a:r>
            <a:r>
              <a:rPr lang="en-US" altLang="zh-TW" sz="3200" dirty="0">
                <a:solidFill>
                  <a:srgbClr val="000000"/>
                </a:solidFill>
                <a:latin typeface="Lucida Console" pitchFamily="49" charset="0"/>
                <a:ea typeface="新細明體" charset="-120"/>
              </a:rPr>
              <a:t>:</a:t>
            </a:r>
            <a:endParaRPr lang="zh-TW" altLang="en-US" sz="3600" b="1" dirty="0"/>
          </a:p>
        </p:txBody>
      </p:sp>
      <p:sp>
        <p:nvSpPr>
          <p:cNvPr id="13" name="矩形 12"/>
          <p:cNvSpPr/>
          <p:nvPr/>
        </p:nvSpPr>
        <p:spPr>
          <a:xfrm>
            <a:off x="3733800" y="4627218"/>
            <a:ext cx="129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029200" y="3941418"/>
            <a:ext cx="2634054" cy="369332"/>
          </a:xfrm>
          <a:prstGeom prst="rect">
            <a:avLst/>
          </a:prstGeom>
          <a:noFill/>
        </p:spPr>
        <p:txBody>
          <a:bodyPr wrap="none" rtlCol="0">
            <a:spAutoFit/>
          </a:bodyPr>
          <a:lstStyle/>
          <a:p>
            <a:r>
              <a:rPr lang="en-US" altLang="zh-TW" b="1" dirty="0"/>
              <a:t>Read a sentence input</a:t>
            </a:r>
            <a:endParaRPr lang="zh-TW" altLang="en-US" b="1" dirty="0"/>
          </a:p>
        </p:txBody>
      </p:sp>
      <p:cxnSp>
        <p:nvCxnSpPr>
          <p:cNvPr id="16" name="直線單箭頭接點 15"/>
          <p:cNvCxnSpPr>
            <a:stCxn id="14" idx="1"/>
          </p:cNvCxnSpPr>
          <p:nvPr/>
        </p:nvCxnSpPr>
        <p:spPr>
          <a:xfrm flipH="1">
            <a:off x="4648200" y="4126084"/>
            <a:ext cx="381000" cy="5011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 descr="ch07imageslides_Page_13.png"/>
          <p:cNvPicPr>
            <a:picLocks noGrp="1" noChangeAspect="1"/>
          </p:cNvPicPr>
          <p:nvPr isPhoto="1"/>
        </p:nvPicPr>
        <p:blipFill rotWithShape="1">
          <a:blip r:embed="rId3" cstate="print"/>
          <a:srcRect l="2500" t="6764" r="20000" b="72236"/>
          <a:stretch/>
        </p:blipFill>
        <p:spPr bwMode="auto">
          <a:xfrm>
            <a:off x="168965" y="5054517"/>
            <a:ext cx="8153400" cy="1404257"/>
          </a:xfrm>
          <a:prstGeom prst="rect">
            <a:avLst/>
          </a:prstGeom>
          <a:solidFill>
            <a:schemeClr val="bg1"/>
          </a:solidFill>
          <a:ln w="9525">
            <a:noFill/>
            <a:miter lim="800000"/>
            <a:headEnd/>
            <a:tailEnd/>
          </a:ln>
        </p:spPr>
      </p:pic>
      <p:pic>
        <p:nvPicPr>
          <p:cNvPr id="15" name="Picture 1" descr="ch07imageslides_Page_12.png"/>
          <p:cNvPicPr>
            <a:picLocks noGrp="1" noChangeAspect="1"/>
          </p:cNvPicPr>
          <p:nvPr isPhoto="1"/>
        </p:nvPicPr>
        <p:blipFill rotWithShape="1">
          <a:blip r:embed="rId2" cstate="print"/>
          <a:srcRect l="2500" t="13977" r="23333" b="81731"/>
          <a:stretch/>
        </p:blipFill>
        <p:spPr bwMode="auto">
          <a:xfrm>
            <a:off x="152400" y="685800"/>
            <a:ext cx="8077200" cy="283818"/>
          </a:xfrm>
          <a:prstGeom prst="rect">
            <a:avLst/>
          </a:prstGeom>
          <a:noFill/>
          <a:ln w="9525">
            <a:noFill/>
            <a:miter lim="800000"/>
            <a:headEnd/>
            <a:tailEnd/>
          </a:ln>
        </p:spPr>
      </p:pic>
      <p:pic>
        <p:nvPicPr>
          <p:cNvPr id="1026" name="Picture 2" descr="ãgradebookTestãçåçæå°çµæ"/>
          <p:cNvPicPr>
            <a:picLocks noChangeAspect="1" noChangeArrowheads="1"/>
          </p:cNvPicPr>
          <p:nvPr/>
        </p:nvPicPr>
        <p:blipFill rotWithShape="1">
          <a:blip r:embed="rId4">
            <a:extLst>
              <a:ext uri="{28A0092B-C50C-407E-A947-70E740481C1C}">
                <a14:useLocalDpi xmlns:a14="http://schemas.microsoft.com/office/drawing/2010/main" val="0"/>
              </a:ext>
            </a:extLst>
          </a:blip>
          <a:srcRect t="40775" r="32412" b="9225"/>
          <a:stretch/>
        </p:blipFill>
        <p:spPr bwMode="auto">
          <a:xfrm>
            <a:off x="4543839" y="5757662"/>
            <a:ext cx="4219161" cy="1095869"/>
          </a:xfrm>
          <a:prstGeom prst="rect">
            <a:avLst/>
          </a:prstGeom>
          <a:noFill/>
          <a:extLst>
            <a:ext uri="{909E8E84-426E-40DD-AFC4-6F175D3DCCD1}">
              <a14:hiddenFill xmlns:a14="http://schemas.microsoft.com/office/drawing/2010/main">
                <a:solidFill>
                  <a:srgbClr val="FFFFFF"/>
                </a:solidFill>
              </a14:hiddenFill>
            </a:ext>
          </a:extLst>
        </p:spPr>
      </p:pic>
      <p:sp>
        <p:nvSpPr>
          <p:cNvPr id="2" name="手繪多邊形 1"/>
          <p:cNvSpPr/>
          <p:nvPr/>
        </p:nvSpPr>
        <p:spPr>
          <a:xfrm>
            <a:off x="6522720" y="3769360"/>
            <a:ext cx="1534160" cy="2184400"/>
          </a:xfrm>
          <a:custGeom>
            <a:avLst/>
            <a:gdLst>
              <a:gd name="connsiteX0" fmla="*/ 436880 w 1534160"/>
              <a:gd name="connsiteY0" fmla="*/ 0 h 2184400"/>
              <a:gd name="connsiteX1" fmla="*/ 1534160 w 1534160"/>
              <a:gd name="connsiteY1" fmla="*/ 0 h 2184400"/>
              <a:gd name="connsiteX2" fmla="*/ 1524000 w 1534160"/>
              <a:gd name="connsiteY2" fmla="*/ 2174240 h 2184400"/>
              <a:gd name="connsiteX3" fmla="*/ 0 w 1534160"/>
              <a:gd name="connsiteY3" fmla="*/ 2184400 h 2184400"/>
            </a:gdLst>
            <a:ahLst/>
            <a:cxnLst>
              <a:cxn ang="0">
                <a:pos x="connsiteX0" y="connsiteY0"/>
              </a:cxn>
              <a:cxn ang="0">
                <a:pos x="connsiteX1" y="connsiteY1"/>
              </a:cxn>
              <a:cxn ang="0">
                <a:pos x="connsiteX2" y="connsiteY2"/>
              </a:cxn>
              <a:cxn ang="0">
                <a:pos x="connsiteX3" y="connsiteY3"/>
              </a:cxn>
            </a:cxnLst>
            <a:rect l="l" t="t" r="r" b="b"/>
            <a:pathLst>
              <a:path w="1534160" h="2184400">
                <a:moveTo>
                  <a:pt x="436880" y="0"/>
                </a:moveTo>
                <a:lnTo>
                  <a:pt x="1534160" y="0"/>
                </a:lnTo>
                <a:cubicBezTo>
                  <a:pt x="1530773" y="724747"/>
                  <a:pt x="1527387" y="1449493"/>
                  <a:pt x="1524000" y="2174240"/>
                </a:cubicBezTo>
                <a:lnTo>
                  <a:pt x="0" y="2184400"/>
                </a:lnTo>
              </a:path>
            </a:pathLst>
          </a:custGeom>
          <a:noFill/>
          <a:ln w="28575">
            <a:solidFill>
              <a:srgbClr val="0000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6604000" y="4541520"/>
            <a:ext cx="1239520" cy="1605280"/>
          </a:xfrm>
          <a:custGeom>
            <a:avLst/>
            <a:gdLst>
              <a:gd name="connsiteX0" fmla="*/ 579120 w 1239520"/>
              <a:gd name="connsiteY0" fmla="*/ 10160 h 1605280"/>
              <a:gd name="connsiteX1" fmla="*/ 1239520 w 1239520"/>
              <a:gd name="connsiteY1" fmla="*/ 0 h 1605280"/>
              <a:gd name="connsiteX2" fmla="*/ 1229360 w 1239520"/>
              <a:gd name="connsiteY2" fmla="*/ 1605280 h 1605280"/>
              <a:gd name="connsiteX3" fmla="*/ 0 w 1239520"/>
              <a:gd name="connsiteY3" fmla="*/ 1605280 h 1605280"/>
            </a:gdLst>
            <a:ahLst/>
            <a:cxnLst>
              <a:cxn ang="0">
                <a:pos x="connsiteX0" y="connsiteY0"/>
              </a:cxn>
              <a:cxn ang="0">
                <a:pos x="connsiteX1" y="connsiteY1"/>
              </a:cxn>
              <a:cxn ang="0">
                <a:pos x="connsiteX2" y="connsiteY2"/>
              </a:cxn>
              <a:cxn ang="0">
                <a:pos x="connsiteX3" y="connsiteY3"/>
              </a:cxn>
            </a:cxnLst>
            <a:rect l="l" t="t" r="r" b="b"/>
            <a:pathLst>
              <a:path w="1239520" h="1605280">
                <a:moveTo>
                  <a:pt x="579120" y="10160"/>
                </a:moveTo>
                <a:lnTo>
                  <a:pt x="1239520" y="0"/>
                </a:lnTo>
                <a:cubicBezTo>
                  <a:pt x="1236133" y="535093"/>
                  <a:pt x="1232747" y="1070187"/>
                  <a:pt x="1229360" y="1605280"/>
                </a:cubicBezTo>
                <a:lnTo>
                  <a:pt x="0" y="1605280"/>
                </a:lnTo>
              </a:path>
            </a:pathLst>
          </a:custGeom>
          <a:noFill/>
          <a:ln w="19050">
            <a:solidFill>
              <a:srgbClr val="0000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手繪多邊形 5"/>
          <p:cNvSpPr/>
          <p:nvPr/>
        </p:nvSpPr>
        <p:spPr>
          <a:xfrm>
            <a:off x="3840480" y="5994400"/>
            <a:ext cx="701040" cy="528320"/>
          </a:xfrm>
          <a:custGeom>
            <a:avLst/>
            <a:gdLst>
              <a:gd name="connsiteX0" fmla="*/ 0 w 701040"/>
              <a:gd name="connsiteY0" fmla="*/ 0 h 528320"/>
              <a:gd name="connsiteX1" fmla="*/ 10160 w 701040"/>
              <a:gd name="connsiteY1" fmla="*/ 518160 h 528320"/>
              <a:gd name="connsiteX2" fmla="*/ 701040 w 701040"/>
              <a:gd name="connsiteY2" fmla="*/ 528320 h 528320"/>
            </a:gdLst>
            <a:ahLst/>
            <a:cxnLst>
              <a:cxn ang="0">
                <a:pos x="connsiteX0" y="connsiteY0"/>
              </a:cxn>
              <a:cxn ang="0">
                <a:pos x="connsiteX1" y="connsiteY1"/>
              </a:cxn>
              <a:cxn ang="0">
                <a:pos x="connsiteX2" y="connsiteY2"/>
              </a:cxn>
            </a:cxnLst>
            <a:rect l="l" t="t" r="r" b="b"/>
            <a:pathLst>
              <a:path w="701040" h="528320">
                <a:moveTo>
                  <a:pt x="0" y="0"/>
                </a:moveTo>
                <a:lnTo>
                  <a:pt x="10160" y="518160"/>
                </a:lnTo>
                <a:lnTo>
                  <a:pt x="701040" y="528320"/>
                </a:lnTo>
              </a:path>
            </a:pathLst>
          </a:custGeom>
          <a:noFill/>
          <a:ln w="19050">
            <a:solidFill>
              <a:srgbClr val="0000C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508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BCB948F4-5DDB-4360-B77B-420FD413EC76}" type="slidenum">
              <a:rPr lang="en-US" altLang="zh-TW" smtClean="0"/>
              <a:pPr/>
              <a:t>11</a:t>
            </a:fld>
            <a:endParaRPr lang="en-US" altLang="zh-TW"/>
          </a:p>
        </p:txBody>
      </p:sp>
      <p:sp>
        <p:nvSpPr>
          <p:cNvPr id="5" name="文字方塊 4"/>
          <p:cNvSpPr txBox="1"/>
          <p:nvPr/>
        </p:nvSpPr>
        <p:spPr>
          <a:xfrm>
            <a:off x="308624" y="381000"/>
            <a:ext cx="8521845" cy="5555367"/>
          </a:xfrm>
          <a:prstGeom prst="rect">
            <a:avLst/>
          </a:prstGeom>
          <a:noFill/>
        </p:spPr>
        <p:txBody>
          <a:bodyPr wrap="square" rtlCol="0">
            <a:spAutoFit/>
          </a:bodyPr>
          <a:lstStyle/>
          <a:p>
            <a:r>
              <a:rPr lang="zh-TW" altLang="en-US" sz="3200" b="1" dirty="0">
                <a:solidFill>
                  <a:srgbClr val="0000CC"/>
                </a:solidFill>
              </a:rPr>
              <a:t>整理：</a:t>
            </a:r>
            <a:endParaRPr lang="en-US" altLang="zh-TW" sz="3200" b="1" dirty="0">
              <a:solidFill>
                <a:srgbClr val="0000CC"/>
              </a:solidFill>
            </a:endParaRPr>
          </a:p>
          <a:p>
            <a:pPr marL="457200" indent="-457200">
              <a:spcBef>
                <a:spcPts val="600"/>
              </a:spcBef>
              <a:buFont typeface="+mj-lt"/>
              <a:buAutoNum type="arabicPeriod"/>
            </a:pPr>
            <a:r>
              <a:rPr lang="en-US" altLang="zh-TW" sz="2400" dirty="0"/>
              <a:t>Creating an object</a:t>
            </a:r>
            <a:r>
              <a:rPr lang="zh-TW" altLang="en-US" sz="2400" dirty="0"/>
              <a:t> </a:t>
            </a:r>
            <a:r>
              <a:rPr lang="en-US" altLang="zh-TW" sz="2400" dirty="0"/>
              <a:t>is called </a:t>
            </a:r>
            <a:r>
              <a:rPr lang="en-US" altLang="zh-TW" sz="2400" b="1" i="1" dirty="0"/>
              <a:t>_______________________</a:t>
            </a:r>
          </a:p>
          <a:p>
            <a:pPr marL="457200" indent="-457200">
              <a:spcBef>
                <a:spcPts val="600"/>
              </a:spcBef>
              <a:buFont typeface="+mj-lt"/>
              <a:buAutoNum type="arabicPeriod"/>
            </a:pPr>
            <a:r>
              <a:rPr lang="en-US" altLang="zh-TW" sz="2400" dirty="0"/>
              <a:t>Data encapsulation is to declare variables as </a:t>
            </a:r>
            <a:r>
              <a:rPr lang="en-US" altLang="zh-TW" sz="2400" b="1" i="1" dirty="0"/>
              <a:t>_________</a:t>
            </a:r>
          </a:p>
          <a:p>
            <a:pPr marL="457200" indent="-457200">
              <a:spcBef>
                <a:spcPts val="600"/>
              </a:spcBef>
              <a:buFont typeface="+mj-lt"/>
              <a:buAutoNum type="arabicPeriod"/>
            </a:pPr>
            <a:r>
              <a:rPr lang="en-US" altLang="zh-TW" sz="2400" dirty="0"/>
              <a:t>Java classes must provide </a:t>
            </a:r>
            <a:r>
              <a:rPr lang="en-US" altLang="zh-TW" sz="2400" b="1" i="1" dirty="0"/>
              <a:t>________________________ </a:t>
            </a:r>
            <a:r>
              <a:rPr lang="en-US" altLang="zh-TW" sz="2400" dirty="0"/>
              <a:t>for the private variables/data </a:t>
            </a:r>
          </a:p>
          <a:p>
            <a:pPr marL="457200" indent="-457200">
              <a:spcBef>
                <a:spcPts val="600"/>
              </a:spcBef>
              <a:buFont typeface="+mj-lt"/>
              <a:buAutoNum type="arabicPeriod"/>
            </a:pPr>
            <a:r>
              <a:rPr lang="en-US" altLang="zh-TW" sz="2400" dirty="0">
                <a:latin typeface="Arial" panose="020B0604020202020204" pitchFamily="34" charset="0"/>
                <a:cs typeface="Arial" panose="020B0604020202020204" pitchFamily="34" charset="0"/>
              </a:rPr>
              <a:t>In terms of design, two types of methods in a class:         </a:t>
            </a:r>
            <a:r>
              <a:rPr lang="en-US" altLang="zh-TW" sz="2400" b="1" i="1" dirty="0">
                <a:latin typeface="Arial" panose="020B0604020202020204" pitchFamily="34" charset="0"/>
                <a:cs typeface="Arial" panose="020B0604020202020204" pitchFamily="34" charset="0"/>
              </a:rPr>
              <a:t>(1)________________ (2)________________ </a:t>
            </a:r>
          </a:p>
          <a:p>
            <a:pPr marL="457200" indent="-457200">
              <a:spcBef>
                <a:spcPts val="600"/>
              </a:spcBef>
              <a:buFont typeface="+mj-lt"/>
              <a:buAutoNum type="arabicPeriod"/>
            </a:pPr>
            <a:r>
              <a:rPr lang="en-US" altLang="zh-TW" sz="2400" dirty="0" err="1"/>
              <a:t>GradeBook</a:t>
            </a:r>
            <a:r>
              <a:rPr lang="zh-TW" altLang="en-US" sz="2400" dirty="0"/>
              <a:t>稱為</a:t>
            </a:r>
            <a:r>
              <a:rPr lang="en-US" altLang="zh-TW" sz="2400" b="1" i="1" dirty="0"/>
              <a:t>___________________</a:t>
            </a:r>
            <a:r>
              <a:rPr lang="zh-TW" altLang="en-US" sz="2400" dirty="0"/>
              <a:t>；                        而應用</a:t>
            </a:r>
            <a:r>
              <a:rPr lang="en-US" altLang="zh-TW" sz="2400" dirty="0"/>
              <a:t>/</a:t>
            </a:r>
            <a:r>
              <a:rPr lang="zh-TW" altLang="en-US" sz="2400" dirty="0"/>
              <a:t>使用</a:t>
            </a:r>
            <a:r>
              <a:rPr lang="en-US" altLang="zh-TW" sz="2400" dirty="0" err="1"/>
              <a:t>GradeBook</a:t>
            </a:r>
            <a:r>
              <a:rPr lang="zh-TW" altLang="en-US" sz="2400" dirty="0"/>
              <a:t>的</a:t>
            </a:r>
            <a:r>
              <a:rPr lang="en-US" altLang="zh-TW" sz="2400" dirty="0" err="1"/>
              <a:t>GradeBookTest</a:t>
            </a:r>
            <a:r>
              <a:rPr lang="zh-TW" altLang="en-US" sz="2400" dirty="0"/>
              <a:t>稱為                  </a:t>
            </a:r>
            <a:r>
              <a:rPr lang="en-US" altLang="zh-TW" sz="2400" b="1" i="1" dirty="0"/>
              <a:t>_________ </a:t>
            </a:r>
            <a:r>
              <a:rPr lang="en-US" altLang="zh-TW" sz="2400" dirty="0"/>
              <a:t>class</a:t>
            </a:r>
            <a:r>
              <a:rPr lang="zh-TW" altLang="en-US" sz="2400" dirty="0"/>
              <a:t> </a:t>
            </a:r>
            <a:r>
              <a:rPr lang="en-US" altLang="zh-TW" sz="2400" b="1" i="1" dirty="0"/>
              <a:t>(</a:t>
            </a:r>
            <a:r>
              <a:rPr lang="zh-TW" altLang="en-US" sz="2400" b="1" i="1" dirty="0"/>
              <a:t>使用者程式</a:t>
            </a:r>
            <a:r>
              <a:rPr lang="en-US" altLang="zh-TW" sz="2400" b="1" i="1" dirty="0"/>
              <a:t>/</a:t>
            </a:r>
            <a:r>
              <a:rPr lang="zh-TW" altLang="en-US" sz="2400" b="1" i="1" dirty="0"/>
              <a:t>應用類別</a:t>
            </a:r>
            <a:r>
              <a:rPr lang="en-US" altLang="zh-TW" sz="2400" b="1" i="1" dirty="0"/>
              <a:t>)</a:t>
            </a:r>
          </a:p>
          <a:p>
            <a:pPr marL="457200" indent="-457200">
              <a:spcBef>
                <a:spcPts val="600"/>
              </a:spcBef>
              <a:buFont typeface="+mj-lt"/>
              <a:buAutoNum type="arabicPeriod"/>
            </a:pPr>
            <a:r>
              <a:rPr lang="en-US" altLang="zh-TW" sz="2400" dirty="0"/>
              <a:t>User classes</a:t>
            </a:r>
            <a:r>
              <a:rPr lang="zh-TW" altLang="en-US" sz="2400" dirty="0"/>
              <a:t>需要有</a:t>
            </a:r>
            <a:r>
              <a:rPr lang="en-US" altLang="zh-TW" sz="2400" b="1" i="1" dirty="0"/>
              <a:t>______________</a:t>
            </a:r>
            <a:r>
              <a:rPr lang="zh-TW" altLang="en-US" sz="2400" b="1" i="1" dirty="0"/>
              <a:t> </a:t>
            </a:r>
            <a:r>
              <a:rPr lang="en-US" altLang="zh-TW" sz="2400" dirty="0"/>
              <a:t>(</a:t>
            </a:r>
            <a:r>
              <a:rPr lang="zh-TW" altLang="en-US" sz="2400" dirty="0"/>
              <a:t>為什麼？</a:t>
            </a:r>
            <a:r>
              <a:rPr lang="en-US" altLang="zh-TW" sz="2400" dirty="0"/>
              <a:t>)</a:t>
            </a:r>
            <a:r>
              <a:rPr lang="zh-TW" altLang="en-US" sz="2400" dirty="0"/>
              <a:t> </a:t>
            </a:r>
            <a:r>
              <a:rPr lang="en-US" altLang="zh-TW" sz="2400" dirty="0"/>
              <a:t> </a:t>
            </a:r>
            <a:r>
              <a:rPr lang="zh-TW" altLang="en-US" sz="2400" dirty="0"/>
              <a:t>             </a:t>
            </a:r>
            <a:r>
              <a:rPr lang="en-US" altLang="zh-TW" sz="2400" dirty="0"/>
              <a:t>Entity classes</a:t>
            </a:r>
            <a:r>
              <a:rPr lang="zh-TW" altLang="en-US" sz="2400" dirty="0"/>
              <a:t>則不需要</a:t>
            </a:r>
            <a:endParaRPr lang="en-US" altLang="zh-TW" sz="2400" dirty="0"/>
          </a:p>
          <a:p>
            <a:pPr marL="457200" indent="-457200">
              <a:spcBef>
                <a:spcPts val="600"/>
              </a:spcBef>
              <a:buFont typeface="+mj-lt"/>
              <a:buAutoNum type="arabicPeriod"/>
            </a:pPr>
            <a:r>
              <a:rPr lang="en-US" altLang="zh-TW" sz="2400" dirty="0"/>
              <a:t>The </a:t>
            </a:r>
            <a:r>
              <a:rPr lang="en-US" altLang="zh-TW" sz="2400" b="1" i="1" dirty="0"/>
              <a:t>interactive</a:t>
            </a:r>
            <a:r>
              <a:rPr lang="en-US" altLang="zh-TW" sz="2400" dirty="0"/>
              <a:t> java files are placed in the same folder@</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Placeholder 2"/>
          <p:cNvSpPr>
            <a:spLocks noGrp="1"/>
          </p:cNvSpPr>
          <p:nvPr>
            <p:ph idx="1"/>
          </p:nvPr>
        </p:nvSpPr>
        <p:spPr>
          <a:xfrm>
            <a:off x="228599" y="1066800"/>
            <a:ext cx="8418513" cy="4525962"/>
          </a:xfrm>
        </p:spPr>
        <p:txBody>
          <a:bodyPr/>
          <a:lstStyle/>
          <a:p>
            <a:pPr eaLnBrk="1" hangingPunct="1"/>
            <a:r>
              <a:rPr lang="en-US" altLang="zh-TW" sz="2400" dirty="0">
                <a:solidFill>
                  <a:srgbClr val="000000"/>
                </a:solidFill>
                <a:latin typeface="Times New Roman" pitchFamily="18" charset="0"/>
                <a:ea typeface="新細明體" charset="-120"/>
              </a:rPr>
              <a:t>To model/design the specs of Java classes in early phase before programming </a:t>
            </a:r>
            <a:r>
              <a:rPr lang="en-US" altLang="zh-TW" sz="2400" dirty="0">
                <a:solidFill>
                  <a:srgbClr val="000000"/>
                </a:solidFill>
                <a:latin typeface="Times New Roman" pitchFamily="18" charset="0"/>
                <a:ea typeface="新細明體" charset="-120"/>
                <a:sym typeface="Wingdings" panose="05000000000000000000" pitchFamily="2" charset="2"/>
              </a:rPr>
              <a:t></a:t>
            </a:r>
            <a:r>
              <a:rPr lang="en-US" altLang="zh-TW" sz="2400" dirty="0">
                <a:solidFill>
                  <a:srgbClr val="000000"/>
                </a:solidFill>
                <a:latin typeface="Times New Roman" pitchFamily="18" charset="0"/>
                <a:ea typeface="新細明體" charset="-120"/>
              </a:rPr>
              <a:t> use </a:t>
            </a:r>
            <a:r>
              <a:rPr lang="en-US" altLang="zh-TW" sz="2400" dirty="0">
                <a:solidFill>
                  <a:srgbClr val="0000FF"/>
                </a:solidFill>
                <a:latin typeface="Times New Roman" pitchFamily="18" charset="0"/>
                <a:ea typeface="新細明體" charset="-120"/>
              </a:rPr>
              <a:t>UML </a:t>
            </a:r>
            <a:r>
              <a:rPr lang="en-US" altLang="zh-TW" sz="3200" b="1" dirty="0">
                <a:solidFill>
                  <a:srgbClr val="0000FF"/>
                </a:solidFill>
                <a:latin typeface="Times New Roman" pitchFamily="18" charset="0"/>
                <a:ea typeface="新細明體" charset="-120"/>
              </a:rPr>
              <a:t>class diagram</a:t>
            </a:r>
            <a:r>
              <a:rPr lang="en-US" altLang="zh-TW" sz="2400" b="1" dirty="0">
                <a:solidFill>
                  <a:srgbClr val="0000CC"/>
                </a:solidFill>
                <a:latin typeface="Times New Roman" pitchFamily="18" charset="0"/>
                <a:ea typeface="新細明體" charset="-120"/>
              </a:rPr>
              <a:t>(</a:t>
            </a:r>
            <a:r>
              <a:rPr lang="zh-TW" altLang="en-US" sz="2400" b="1" dirty="0">
                <a:solidFill>
                  <a:srgbClr val="0000CC"/>
                </a:solidFill>
                <a:latin typeface="Times New Roman" pitchFamily="18" charset="0"/>
                <a:ea typeface="新細明體" charset="-120"/>
              </a:rPr>
              <a:t>類別圖</a:t>
            </a:r>
            <a:r>
              <a:rPr lang="en-US" altLang="zh-TW" sz="2400" b="1" dirty="0">
                <a:solidFill>
                  <a:srgbClr val="0000CC"/>
                </a:solidFill>
                <a:latin typeface="Times New Roman" pitchFamily="18" charset="0"/>
                <a:ea typeface="新細明體" charset="-120"/>
              </a:rPr>
              <a:t>)</a:t>
            </a:r>
          </a:p>
          <a:p>
            <a:pPr eaLnBrk="1" hangingPunct="1"/>
            <a:r>
              <a:rPr lang="en-US" altLang="zh-TW" sz="2400" dirty="0">
                <a:solidFill>
                  <a:srgbClr val="000000"/>
                </a:solidFill>
                <a:latin typeface="Times New Roman" pitchFamily="18" charset="0"/>
                <a:ea typeface="新細明體" charset="-120"/>
              </a:rPr>
              <a:t>In UML class diagrams, each class is modeled as a rectangle with three </a:t>
            </a:r>
            <a:r>
              <a:rPr lang="en-US" altLang="zh-TW" sz="2400" dirty="0">
                <a:latin typeface="Times New Roman" pitchFamily="18" charset="0"/>
                <a:ea typeface="新細明體" charset="-120"/>
              </a:rPr>
              <a:t>compartments. Take </a:t>
            </a:r>
            <a:r>
              <a:rPr lang="en-US" altLang="zh-TW" sz="2400" dirty="0" err="1">
                <a:latin typeface="Times New Roman" pitchFamily="18" charset="0"/>
                <a:ea typeface="新細明體" charset="-120"/>
              </a:rPr>
              <a:t>GradeBook</a:t>
            </a:r>
            <a:r>
              <a:rPr lang="en-US" altLang="zh-TW" sz="2400" dirty="0">
                <a:latin typeface="Times New Roman" pitchFamily="18" charset="0"/>
                <a:ea typeface="新細明體" charset="-120"/>
              </a:rPr>
              <a:t> as </a:t>
            </a:r>
            <a:r>
              <a:rPr lang="en-US" altLang="zh-TW" sz="2400" b="1" i="1" dirty="0">
                <a:solidFill>
                  <a:srgbClr val="006600"/>
                </a:solidFill>
                <a:latin typeface="Times New Roman" pitchFamily="18" charset="0"/>
                <a:ea typeface="新細明體" charset="-120"/>
              </a:rPr>
              <a:t>example</a:t>
            </a:r>
            <a:r>
              <a:rPr lang="en-US" altLang="zh-TW" sz="2400" dirty="0">
                <a:latin typeface="Times New Roman" pitchFamily="18" charset="0"/>
                <a:ea typeface="新細明體" charset="-120"/>
              </a:rPr>
              <a:t>:</a:t>
            </a:r>
          </a:p>
          <a:p>
            <a:pPr lvl="1" eaLnBrk="1" hangingPunct="1"/>
            <a:r>
              <a:rPr lang="en-US" altLang="zh-TW" dirty="0">
                <a:solidFill>
                  <a:srgbClr val="000000"/>
                </a:solidFill>
                <a:latin typeface="Times New Roman" pitchFamily="18" charset="0"/>
                <a:ea typeface="新細明體" charset="-120"/>
              </a:rPr>
              <a:t>The top compartment contains the class name in boldface type</a:t>
            </a:r>
          </a:p>
          <a:p>
            <a:pPr lvl="1" eaLnBrk="1" hangingPunct="1"/>
            <a:r>
              <a:rPr lang="en-US" altLang="zh-TW" dirty="0">
                <a:solidFill>
                  <a:srgbClr val="000000"/>
                </a:solidFill>
                <a:latin typeface="Times New Roman" pitchFamily="18" charset="0"/>
                <a:ea typeface="新細明體" charset="-120"/>
              </a:rPr>
              <a:t>The middle compartment                                                          contains the class’s attributes                                                        </a:t>
            </a:r>
            <a:r>
              <a:rPr lang="en-US" altLang="zh-TW" dirty="0">
                <a:latin typeface="Times New Roman" pitchFamily="18" charset="0"/>
                <a:ea typeface="新細明體" charset="-120"/>
              </a:rPr>
              <a:t>(instance variables)</a:t>
            </a:r>
          </a:p>
          <a:p>
            <a:pPr lvl="1" eaLnBrk="1" hangingPunct="1"/>
            <a:r>
              <a:rPr lang="en-US" altLang="zh-TW" dirty="0">
                <a:solidFill>
                  <a:srgbClr val="000000"/>
                </a:solidFill>
                <a:latin typeface="Times New Roman" pitchFamily="18" charset="0"/>
                <a:ea typeface="新細明體" charset="-120"/>
              </a:rPr>
              <a:t>The bottom compartment                                                        contains the class’s                                                                          </a:t>
            </a:r>
            <a:r>
              <a:rPr lang="en-US" altLang="zh-TW" dirty="0">
                <a:latin typeface="Times New Roman" pitchFamily="18" charset="0"/>
                <a:ea typeface="新細明體" charset="-120"/>
              </a:rPr>
              <a:t>functions (methods)@</a:t>
            </a:r>
          </a:p>
        </p:txBody>
      </p:sp>
      <p:sp>
        <p:nvSpPr>
          <p:cNvPr id="2" name="標題 1"/>
          <p:cNvSpPr>
            <a:spLocks noGrp="1"/>
          </p:cNvSpPr>
          <p:nvPr>
            <p:ph type="title"/>
          </p:nvPr>
        </p:nvSpPr>
        <p:spPr>
          <a:xfrm>
            <a:off x="304800" y="152400"/>
            <a:ext cx="8229600" cy="960438"/>
          </a:xfrm>
        </p:spPr>
        <p:txBody>
          <a:bodyPr>
            <a:normAutofit/>
          </a:bodyPr>
          <a:lstStyle/>
          <a:p>
            <a:r>
              <a:rPr lang="en-US" altLang="zh-TW" sz="3600" dirty="0">
                <a:solidFill>
                  <a:srgbClr val="0000CC"/>
                </a:solidFill>
                <a:effectLst/>
                <a:latin typeface="Arial" panose="020B0604020202020204" pitchFamily="34" charset="0"/>
                <a:cs typeface="Arial" panose="020B0604020202020204" pitchFamily="34" charset="0"/>
              </a:rPr>
              <a:t>System analysis &amp; design</a:t>
            </a:r>
            <a:endParaRPr lang="zh-TW" altLang="en-US" sz="3600" dirty="0">
              <a:solidFill>
                <a:srgbClr val="0000CC"/>
              </a:solidFill>
              <a:effectLst/>
              <a:latin typeface="Arial" panose="020B0604020202020204" pitchFamily="34" charset="0"/>
              <a:cs typeface="Arial" panose="020B0604020202020204" pitchFamily="34" charset="0"/>
            </a:endParaRPr>
          </a:p>
        </p:txBody>
      </p:sp>
      <p:sp>
        <p:nvSpPr>
          <p:cNvPr id="5" name="投影片編號版面配置區 4"/>
          <p:cNvSpPr>
            <a:spLocks noGrp="1"/>
          </p:cNvSpPr>
          <p:nvPr>
            <p:ph type="sldNum" sz="quarter" idx="12"/>
          </p:nvPr>
        </p:nvSpPr>
        <p:spPr/>
        <p:txBody>
          <a:bodyPr/>
          <a:lstStyle/>
          <a:p>
            <a:fld id="{7479C09D-1F01-404C-A66B-D47A33C310CB}" type="slidenum">
              <a:rPr lang="en-US" altLang="zh-TW" smtClean="0"/>
              <a:pPr/>
              <a:t>12</a:t>
            </a:fld>
            <a:endParaRPr lang="en-US" altLang="zh-TW"/>
          </a:p>
        </p:txBody>
      </p:sp>
      <p:pic>
        <p:nvPicPr>
          <p:cNvPr id="6" name="Picture 1" descr="ch07imageslides_Page_14.png"/>
          <p:cNvPicPr>
            <a:picLocks noGrp="1" noChangeAspect="1"/>
          </p:cNvPicPr>
          <p:nvPr isPhoto="1"/>
        </p:nvPicPr>
        <p:blipFill>
          <a:blip r:embed="rId2" cstate="print"/>
          <a:srcRect l="24703" t="7463" r="42440" b="68376"/>
          <a:stretch>
            <a:fillRect/>
          </a:stretch>
        </p:blipFill>
        <p:spPr bwMode="auto">
          <a:xfrm>
            <a:off x="4495800" y="3352800"/>
            <a:ext cx="4267200" cy="1905000"/>
          </a:xfrm>
          <a:prstGeom prst="rect">
            <a:avLst/>
          </a:prstGeom>
          <a:noFill/>
          <a:ln w="9525">
            <a:noFill/>
            <a:miter lim="800000"/>
            <a:headEnd/>
            <a:tailEnd/>
          </a:ln>
        </p:spPr>
      </p:pic>
      <p:sp>
        <p:nvSpPr>
          <p:cNvPr id="8" name="文字方塊 7"/>
          <p:cNvSpPr txBox="1"/>
          <p:nvPr/>
        </p:nvSpPr>
        <p:spPr>
          <a:xfrm>
            <a:off x="4648200" y="5274365"/>
            <a:ext cx="3962400" cy="400110"/>
          </a:xfrm>
          <a:prstGeom prst="rect">
            <a:avLst/>
          </a:prstGeom>
          <a:noFill/>
        </p:spPr>
        <p:txBody>
          <a:bodyPr wrap="square" rtlCol="0">
            <a:spAutoFit/>
          </a:bodyPr>
          <a:lstStyle/>
          <a:p>
            <a:r>
              <a:rPr lang="zh-TW" altLang="en-US" sz="2000" b="1" dirty="0"/>
              <a:t>注意符號的使用</a:t>
            </a:r>
            <a:endParaRPr lang="en-US" altLang="zh-TW"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9">
                                            <p:txEl>
                                              <p:pRg st="1" end="1"/>
                                            </p:txEl>
                                          </p:spTgt>
                                        </p:tgtEl>
                                        <p:attrNameLst>
                                          <p:attrName>style.visibility</p:attrName>
                                        </p:attrNameLst>
                                      </p:cBhvr>
                                      <p:to>
                                        <p:strVal val="visible"/>
                                      </p:to>
                                    </p:set>
                                    <p:animEffect transition="in" filter="fade">
                                      <p:cBhvr>
                                        <p:cTn id="7" dur="500"/>
                                        <p:tgtEl>
                                          <p:spTgt spid="4505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5059">
                                            <p:txEl>
                                              <p:pRg st="2" end="2"/>
                                            </p:txEl>
                                          </p:spTgt>
                                        </p:tgtEl>
                                        <p:attrNameLst>
                                          <p:attrName>style.visibility</p:attrName>
                                        </p:attrNameLst>
                                      </p:cBhvr>
                                      <p:to>
                                        <p:strVal val="visible"/>
                                      </p:to>
                                    </p:set>
                                    <p:animEffect transition="in" filter="fade">
                                      <p:cBhvr>
                                        <p:cTn id="10" dur="500"/>
                                        <p:tgtEl>
                                          <p:spTgt spid="4505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5059">
                                            <p:txEl>
                                              <p:pRg st="3" end="3"/>
                                            </p:txEl>
                                          </p:spTgt>
                                        </p:tgtEl>
                                        <p:attrNameLst>
                                          <p:attrName>style.visibility</p:attrName>
                                        </p:attrNameLst>
                                      </p:cBhvr>
                                      <p:to>
                                        <p:strVal val="visible"/>
                                      </p:to>
                                    </p:set>
                                    <p:animEffect transition="in" filter="fade">
                                      <p:cBhvr>
                                        <p:cTn id="13" dur="500"/>
                                        <p:tgtEl>
                                          <p:spTgt spid="4505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5059">
                                            <p:txEl>
                                              <p:pRg st="4" end="4"/>
                                            </p:txEl>
                                          </p:spTgt>
                                        </p:tgtEl>
                                        <p:attrNameLst>
                                          <p:attrName>style.visibility</p:attrName>
                                        </p:attrNameLst>
                                      </p:cBhvr>
                                      <p:to>
                                        <p:strVal val="visible"/>
                                      </p:to>
                                    </p:set>
                                    <p:animEffect transition="in" filter="fade">
                                      <p:cBhvr>
                                        <p:cTn id="16" dur="500"/>
                                        <p:tgtEl>
                                          <p:spTgt spid="45059">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800" y="152400"/>
            <a:ext cx="8229600" cy="1036638"/>
          </a:xfrm>
        </p:spPr>
        <p:txBody>
          <a:bodyPr/>
          <a:lstStyle/>
          <a:p>
            <a:r>
              <a:rPr lang="en-US" altLang="zh-TW" i="1" dirty="0">
                <a:solidFill>
                  <a:srgbClr val="FF0000"/>
                </a:solidFill>
                <a:effectLst/>
                <a:latin typeface="Arial" panose="020B0604020202020204" pitchFamily="34" charset="0"/>
                <a:cs typeface="Arial" panose="020B0604020202020204" pitchFamily="34" charset="0"/>
              </a:rPr>
              <a:t>EXE</a:t>
            </a:r>
            <a:r>
              <a:rPr lang="zh-TW" altLang="en-US" i="1" dirty="0">
                <a:solidFill>
                  <a:srgbClr val="FF0000"/>
                </a:solidFill>
                <a:effectLst/>
                <a:latin typeface="Arial" panose="020B0604020202020204" pitchFamily="34" charset="0"/>
                <a:cs typeface="Arial" panose="020B0604020202020204" pitchFamily="34" charset="0"/>
              </a:rPr>
              <a:t> </a:t>
            </a:r>
            <a:r>
              <a:rPr lang="en-US" altLang="zh-TW" i="1" dirty="0">
                <a:solidFill>
                  <a:srgbClr val="FF0000"/>
                </a:solidFill>
                <a:effectLst/>
                <a:latin typeface="Arial" panose="020B0604020202020204" pitchFamily="34" charset="0"/>
                <a:cs typeface="Arial" panose="020B0604020202020204" pitchFamily="34" charset="0"/>
              </a:rPr>
              <a:t>6_1</a:t>
            </a:r>
            <a:endParaRPr lang="zh-TW" altLang="en-US" sz="3200" dirty="0">
              <a:solidFill>
                <a:srgbClr val="FF0000"/>
              </a:solidFill>
              <a:effectLst/>
              <a:latin typeface="Arial" panose="020B0604020202020204" pitchFamily="34" charset="0"/>
              <a:cs typeface="Arial" panose="020B0604020202020204" pitchFamily="34" charset="0"/>
            </a:endParaRPr>
          </a:p>
        </p:txBody>
      </p:sp>
      <p:sp>
        <p:nvSpPr>
          <p:cNvPr id="3" name="文字版面配置區 2"/>
          <p:cNvSpPr>
            <a:spLocks noGrp="1"/>
          </p:cNvSpPr>
          <p:nvPr>
            <p:ph type="body" idx="1"/>
          </p:nvPr>
        </p:nvSpPr>
        <p:spPr>
          <a:xfrm>
            <a:off x="152400" y="1143000"/>
            <a:ext cx="8382000" cy="4906962"/>
          </a:xfrm>
        </p:spPr>
        <p:txBody>
          <a:bodyPr/>
          <a:lstStyle/>
          <a:p>
            <a:pPr marL="109537" indent="0">
              <a:spcBef>
                <a:spcPts val="1200"/>
              </a:spcBef>
              <a:buNone/>
            </a:pPr>
            <a:r>
              <a:rPr lang="en-US" altLang="zh-TW" sz="2400" dirty="0"/>
              <a:t>(Banking IS) Design the class </a:t>
            </a:r>
            <a:r>
              <a:rPr lang="en-US" altLang="zh-TW" sz="2400" b="1" i="1" dirty="0"/>
              <a:t>Account</a:t>
            </a:r>
          </a:p>
          <a:p>
            <a:pPr>
              <a:spcBef>
                <a:spcPts val="1200"/>
              </a:spcBef>
            </a:pPr>
            <a:r>
              <a:rPr lang="en-US" altLang="zh-TW" sz="2400" dirty="0"/>
              <a:t>Brainstorm the attributes(instance variables) that Account should have</a:t>
            </a:r>
            <a:r>
              <a:rPr lang="en-US" altLang="zh-TW" sz="2400" dirty="0">
                <a:sym typeface="Wingdings" panose="05000000000000000000" pitchFamily="2" charset="2"/>
              </a:rPr>
              <a:t></a:t>
            </a:r>
            <a:endParaRPr lang="en-US" altLang="zh-TW" sz="2200" dirty="0"/>
          </a:p>
          <a:p>
            <a:pPr marL="392113" lvl="1" indent="0">
              <a:spcBef>
                <a:spcPts val="1200"/>
              </a:spcBef>
              <a:buNone/>
            </a:pPr>
            <a:r>
              <a:rPr lang="en-US" altLang="zh-TW" sz="2000" b="1" dirty="0">
                <a:solidFill>
                  <a:srgbClr val="0000CC"/>
                </a:solidFill>
              </a:rPr>
              <a:t>Instance variables:</a:t>
            </a:r>
          </a:p>
          <a:p>
            <a:pPr marL="392113" lvl="1" indent="0">
              <a:spcBef>
                <a:spcPts val="1200"/>
              </a:spcBef>
              <a:buNone/>
            </a:pPr>
            <a:endParaRPr lang="en-US" altLang="zh-TW" sz="500" b="1" dirty="0">
              <a:solidFill>
                <a:srgbClr val="0000CC"/>
              </a:solidFill>
              <a:sym typeface="Wingdings" pitchFamily="2" charset="2"/>
            </a:endParaRPr>
          </a:p>
          <a:p>
            <a:pPr marL="392113" lvl="1" indent="0">
              <a:spcBef>
                <a:spcPts val="1200"/>
              </a:spcBef>
              <a:buNone/>
            </a:pPr>
            <a:r>
              <a:rPr lang="en-US" altLang="zh-TW" sz="2000" b="1" dirty="0">
                <a:solidFill>
                  <a:srgbClr val="0000CC"/>
                </a:solidFill>
                <a:sym typeface="Wingdings" pitchFamily="2" charset="2"/>
              </a:rPr>
              <a:t>Should the variables be private?</a:t>
            </a:r>
            <a:endParaRPr lang="en-US" altLang="zh-TW" sz="2400" dirty="0">
              <a:solidFill>
                <a:srgbClr val="0000CC"/>
              </a:solidFill>
              <a:sym typeface="Wingdings" pitchFamily="2" charset="2"/>
            </a:endParaRPr>
          </a:p>
          <a:p>
            <a:pPr>
              <a:spcBef>
                <a:spcPts val="1200"/>
              </a:spcBef>
            </a:pPr>
            <a:r>
              <a:rPr lang="en-US" altLang="zh-TW" sz="2400" dirty="0"/>
              <a:t>Brainstorm the methods that Account class should have:</a:t>
            </a:r>
          </a:p>
          <a:p>
            <a:pPr marL="973138" lvl="2" indent="-342900">
              <a:spcBef>
                <a:spcPts val="600"/>
              </a:spcBef>
              <a:buFont typeface="+mj-lt"/>
              <a:buAutoNum type="arabicPeriod"/>
            </a:pPr>
            <a:r>
              <a:rPr lang="en-US" altLang="zh-TW" sz="2000" b="1" dirty="0">
                <a:solidFill>
                  <a:srgbClr val="0000CC"/>
                </a:solidFill>
              </a:rPr>
              <a:t>Service methods</a:t>
            </a:r>
          </a:p>
          <a:p>
            <a:pPr marL="973138" lvl="2" indent="-342900">
              <a:spcBef>
                <a:spcPts val="600"/>
              </a:spcBef>
              <a:buFont typeface="+mj-lt"/>
              <a:buAutoNum type="arabicPeriod"/>
            </a:pPr>
            <a:r>
              <a:rPr lang="en-US" altLang="zh-TW" sz="2000" b="1" dirty="0">
                <a:solidFill>
                  <a:srgbClr val="0000CC"/>
                </a:solidFill>
              </a:rPr>
              <a:t>Functional methods:</a:t>
            </a:r>
            <a:endParaRPr lang="en-US" altLang="zh-TW" sz="2000" b="1" dirty="0">
              <a:solidFill>
                <a:srgbClr val="FF0000"/>
              </a:solidFill>
            </a:endParaRPr>
          </a:p>
          <a:p>
            <a:pPr marL="457200" indent="-365125">
              <a:spcBef>
                <a:spcPts val="600"/>
              </a:spcBef>
            </a:pPr>
            <a:r>
              <a:rPr lang="en-US" altLang="zh-TW" sz="2400" dirty="0"/>
              <a:t>Draw the class diagram for Account</a:t>
            </a: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13</a:t>
            </a:fld>
            <a:endParaRPr lang="en-US" altLang="zh-TW" dirty="0"/>
          </a:p>
        </p:txBody>
      </p:sp>
      <p:sp>
        <p:nvSpPr>
          <p:cNvPr id="5" name="矩形 4"/>
          <p:cNvSpPr/>
          <p:nvPr/>
        </p:nvSpPr>
        <p:spPr>
          <a:xfrm>
            <a:off x="1034985" y="2819400"/>
            <a:ext cx="782587" cy="400110"/>
          </a:xfrm>
          <a:prstGeom prst="rect">
            <a:avLst/>
          </a:prstGeom>
        </p:spPr>
        <p:txBody>
          <a:bodyPr wrap="none">
            <a:spAutoFit/>
          </a:bodyPr>
          <a:lstStyle/>
          <a:p>
            <a:r>
              <a:rPr lang="zh-TW" altLang="en-US" sz="2000" b="1" dirty="0">
                <a:solidFill>
                  <a:srgbClr val="0000CC"/>
                </a:solidFill>
              </a:rPr>
              <a:t>例如</a:t>
            </a:r>
            <a:r>
              <a:rPr lang="en-US" altLang="zh-TW" sz="2000" b="1" dirty="0">
                <a:solidFill>
                  <a:srgbClr val="0000CC"/>
                </a:solidFill>
              </a:rPr>
              <a:t>:</a:t>
            </a:r>
            <a:endParaRPr lang="zh-TW" altLang="en-US" sz="2000" dirty="0"/>
          </a:p>
        </p:txBody>
      </p:sp>
    </p:spTree>
    <p:extLst>
      <p:ext uri="{BB962C8B-B14F-4D97-AF65-F5344CB8AC3E}">
        <p14:creationId xmlns:p14="http://schemas.microsoft.com/office/powerpoint/2010/main" val="135562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sz="3600" dirty="0">
                <a:solidFill>
                  <a:srgbClr val="FF0000"/>
                </a:solidFill>
                <a:effectLst/>
                <a:latin typeface="Arial" panose="020B0604020202020204" pitchFamily="34" charset="0"/>
                <a:cs typeface="Arial" panose="020B0604020202020204" pitchFamily="34" charset="0"/>
              </a:rPr>
              <a:t>Class diagram of Account:</a:t>
            </a:r>
            <a:endParaRPr lang="zh-TW" altLang="en-US" sz="3600" dirty="0">
              <a:solidFill>
                <a:srgbClr val="FF0000"/>
              </a:solidFill>
              <a:effectLst/>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sz="quarter" idx="12"/>
          </p:nvPr>
        </p:nvSpPr>
        <p:spPr/>
        <p:txBody>
          <a:bodyPr/>
          <a:lstStyle/>
          <a:p>
            <a:fld id="{0574F4B4-9DB0-44EA-904C-B7BDF9A175B3}" type="slidenum">
              <a:rPr lang="en-US" altLang="zh-TW" smtClean="0"/>
              <a:pPr/>
              <a:t>14</a:t>
            </a:fld>
            <a:endParaRPr lang="en-US" altLang="zh-TW"/>
          </a:p>
        </p:txBody>
      </p:sp>
      <p:sp>
        <p:nvSpPr>
          <p:cNvPr id="5" name="文字方塊 4"/>
          <p:cNvSpPr txBox="1"/>
          <p:nvPr/>
        </p:nvSpPr>
        <p:spPr>
          <a:xfrm>
            <a:off x="1905000" y="1524000"/>
            <a:ext cx="3307316" cy="3970318"/>
          </a:xfrm>
          <a:prstGeom prst="rect">
            <a:avLst/>
          </a:prstGeom>
          <a:noFill/>
          <a:ln w="28575">
            <a:solidFill>
              <a:schemeClr val="tx1"/>
            </a:solidFill>
          </a:ln>
        </p:spPr>
        <p:txBody>
          <a:bodyPr wrap="none" rtlCol="0">
            <a:spAutoFit/>
          </a:bodyPr>
          <a:lstStyle/>
          <a:p>
            <a:pPr algn="ctr"/>
            <a:r>
              <a:rPr lang="en-US" altLang="zh-TW" b="1" dirty="0"/>
              <a:t>Account</a:t>
            </a:r>
          </a:p>
          <a:p>
            <a:endParaRPr lang="en-US" altLang="zh-TW" dirty="0"/>
          </a:p>
          <a:p>
            <a:r>
              <a:rPr lang="en-US" altLang="zh-TW" dirty="0">
                <a:solidFill>
                  <a:srgbClr val="0000CC"/>
                </a:solidFill>
              </a:rPr>
              <a:t>-name: String</a:t>
            </a:r>
          </a:p>
          <a:p>
            <a:r>
              <a:rPr lang="en-US" altLang="zh-TW" dirty="0">
                <a:solidFill>
                  <a:srgbClr val="0000CC"/>
                </a:solidFill>
              </a:rPr>
              <a:t>-</a:t>
            </a:r>
            <a:r>
              <a:rPr lang="en-US" altLang="zh-TW" dirty="0" err="1">
                <a:solidFill>
                  <a:srgbClr val="0000CC"/>
                </a:solidFill>
              </a:rPr>
              <a:t>acctNo</a:t>
            </a:r>
            <a:r>
              <a:rPr lang="en-US" altLang="zh-TW" dirty="0">
                <a:solidFill>
                  <a:srgbClr val="0000CC"/>
                </a:solidFill>
              </a:rPr>
              <a:t>: String</a:t>
            </a:r>
          </a:p>
          <a:p>
            <a:r>
              <a:rPr lang="en-US" altLang="zh-TW" dirty="0">
                <a:solidFill>
                  <a:srgbClr val="0000CC"/>
                </a:solidFill>
              </a:rPr>
              <a:t>-balance: double</a:t>
            </a:r>
          </a:p>
          <a:p>
            <a:endParaRPr lang="en-US" altLang="zh-TW" dirty="0"/>
          </a:p>
          <a:p>
            <a:r>
              <a:rPr lang="en-US" altLang="zh-TW" dirty="0">
                <a:solidFill>
                  <a:srgbClr val="0000CC"/>
                </a:solidFill>
              </a:rPr>
              <a:t>+</a:t>
            </a:r>
            <a:r>
              <a:rPr lang="en-US" altLang="zh-TW" dirty="0" err="1">
                <a:solidFill>
                  <a:srgbClr val="0000CC"/>
                </a:solidFill>
              </a:rPr>
              <a:t>setName</a:t>
            </a:r>
            <a:r>
              <a:rPr lang="en-US" altLang="zh-TW" dirty="0">
                <a:solidFill>
                  <a:srgbClr val="0000CC"/>
                </a:solidFill>
              </a:rPr>
              <a:t>(name: String)</a:t>
            </a:r>
          </a:p>
          <a:p>
            <a:r>
              <a:rPr lang="en-US" altLang="zh-TW" dirty="0">
                <a:solidFill>
                  <a:srgbClr val="0000CC"/>
                </a:solidFill>
              </a:rPr>
              <a:t>+</a:t>
            </a:r>
            <a:r>
              <a:rPr lang="en-US" altLang="zh-TW" dirty="0" err="1">
                <a:solidFill>
                  <a:srgbClr val="0000CC"/>
                </a:solidFill>
              </a:rPr>
              <a:t>getName</a:t>
            </a:r>
            <a:r>
              <a:rPr lang="en-US" altLang="zh-TW" dirty="0">
                <a:solidFill>
                  <a:srgbClr val="0000CC"/>
                </a:solidFill>
              </a:rPr>
              <a:t>(): String</a:t>
            </a:r>
          </a:p>
          <a:p>
            <a:r>
              <a:rPr lang="en-US" altLang="zh-TW" dirty="0">
                <a:solidFill>
                  <a:srgbClr val="0000CC"/>
                </a:solidFill>
              </a:rPr>
              <a:t>+</a:t>
            </a:r>
            <a:r>
              <a:rPr lang="en-US" altLang="zh-TW" dirty="0" err="1">
                <a:solidFill>
                  <a:srgbClr val="0000CC"/>
                </a:solidFill>
              </a:rPr>
              <a:t>setAcctNo</a:t>
            </a:r>
            <a:r>
              <a:rPr lang="en-US" altLang="zh-TW" dirty="0">
                <a:solidFill>
                  <a:srgbClr val="0000CC"/>
                </a:solidFill>
              </a:rPr>
              <a:t>(</a:t>
            </a:r>
            <a:r>
              <a:rPr lang="en-US" altLang="zh-TW" dirty="0" err="1">
                <a:solidFill>
                  <a:srgbClr val="0000CC"/>
                </a:solidFill>
              </a:rPr>
              <a:t>AcctNo</a:t>
            </a:r>
            <a:r>
              <a:rPr lang="en-US" altLang="zh-TW" dirty="0">
                <a:solidFill>
                  <a:srgbClr val="0000CC"/>
                </a:solidFill>
              </a:rPr>
              <a:t>: String)</a:t>
            </a:r>
          </a:p>
          <a:p>
            <a:r>
              <a:rPr lang="en-US" altLang="zh-TW" dirty="0">
                <a:solidFill>
                  <a:srgbClr val="0000CC"/>
                </a:solidFill>
              </a:rPr>
              <a:t>+</a:t>
            </a:r>
            <a:r>
              <a:rPr lang="en-US" altLang="zh-TW" dirty="0" err="1">
                <a:solidFill>
                  <a:srgbClr val="0000CC"/>
                </a:solidFill>
              </a:rPr>
              <a:t>getAcctNo</a:t>
            </a:r>
            <a:r>
              <a:rPr lang="en-US" altLang="zh-TW" dirty="0">
                <a:solidFill>
                  <a:srgbClr val="0000CC"/>
                </a:solidFill>
              </a:rPr>
              <a:t>(): String</a:t>
            </a:r>
          </a:p>
          <a:p>
            <a:r>
              <a:rPr lang="en-US" altLang="zh-TW" dirty="0">
                <a:solidFill>
                  <a:srgbClr val="0000CC"/>
                </a:solidFill>
              </a:rPr>
              <a:t>+</a:t>
            </a:r>
            <a:r>
              <a:rPr lang="en-US" altLang="zh-TW" dirty="0" err="1">
                <a:solidFill>
                  <a:srgbClr val="0000CC"/>
                </a:solidFill>
              </a:rPr>
              <a:t>setBalance</a:t>
            </a:r>
            <a:r>
              <a:rPr lang="en-US" altLang="zh-TW" dirty="0">
                <a:solidFill>
                  <a:srgbClr val="0000CC"/>
                </a:solidFill>
              </a:rPr>
              <a:t>(balance: double)</a:t>
            </a:r>
          </a:p>
          <a:p>
            <a:r>
              <a:rPr lang="en-US" altLang="zh-TW" dirty="0">
                <a:solidFill>
                  <a:srgbClr val="0000CC"/>
                </a:solidFill>
              </a:rPr>
              <a:t>+</a:t>
            </a:r>
            <a:r>
              <a:rPr lang="en-US" altLang="zh-TW" dirty="0" err="1">
                <a:solidFill>
                  <a:srgbClr val="0000CC"/>
                </a:solidFill>
              </a:rPr>
              <a:t>getBalance</a:t>
            </a:r>
            <a:r>
              <a:rPr lang="en-US" altLang="zh-TW" dirty="0">
                <a:solidFill>
                  <a:srgbClr val="0000CC"/>
                </a:solidFill>
              </a:rPr>
              <a:t>(): double</a:t>
            </a:r>
          </a:p>
          <a:p>
            <a:r>
              <a:rPr lang="en-US" altLang="zh-TW" dirty="0">
                <a:solidFill>
                  <a:srgbClr val="0000CC"/>
                </a:solidFill>
              </a:rPr>
              <a:t>+deposit(money: double)</a:t>
            </a:r>
          </a:p>
          <a:p>
            <a:r>
              <a:rPr lang="en-US" altLang="zh-TW" dirty="0">
                <a:solidFill>
                  <a:srgbClr val="0000CC"/>
                </a:solidFill>
              </a:rPr>
              <a:t>+withdraw(money: double)</a:t>
            </a:r>
            <a:endParaRPr lang="zh-TW" altLang="en-US" dirty="0">
              <a:solidFill>
                <a:srgbClr val="0000CC"/>
              </a:solidFill>
            </a:endParaRPr>
          </a:p>
        </p:txBody>
      </p:sp>
      <p:cxnSp>
        <p:nvCxnSpPr>
          <p:cNvPr id="7" name="直線接點 6"/>
          <p:cNvCxnSpPr>
            <a:cxnSpLocks/>
          </p:cNvCxnSpPr>
          <p:nvPr/>
        </p:nvCxnSpPr>
        <p:spPr>
          <a:xfrm>
            <a:off x="1905000" y="1981200"/>
            <a:ext cx="33073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a:cxnSpLocks/>
          </p:cNvCxnSpPr>
          <p:nvPr/>
        </p:nvCxnSpPr>
        <p:spPr>
          <a:xfrm>
            <a:off x="1905000" y="3048000"/>
            <a:ext cx="33073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AF1E08FF-E6CC-40FA-AE0D-409FC13D7C15}"/>
              </a:ext>
            </a:extLst>
          </p:cNvPr>
          <p:cNvSpPr txBox="1"/>
          <p:nvPr/>
        </p:nvSpPr>
        <p:spPr>
          <a:xfrm>
            <a:off x="5486400" y="3139827"/>
            <a:ext cx="3063659" cy="369332"/>
          </a:xfrm>
          <a:prstGeom prst="rect">
            <a:avLst/>
          </a:prstGeom>
          <a:noFill/>
        </p:spPr>
        <p:txBody>
          <a:bodyPr wrap="none" rtlCol="0">
            <a:spAutoFit/>
          </a:bodyPr>
          <a:lstStyle/>
          <a:p>
            <a:r>
              <a:rPr lang="zh-TW" altLang="en-US" dirty="0"/>
              <a:t>或</a:t>
            </a:r>
            <a:r>
              <a:rPr lang="en-US" altLang="zh-TW" dirty="0"/>
              <a:t>:</a:t>
            </a:r>
            <a:r>
              <a:rPr lang="zh-TW" altLang="en-US" dirty="0"/>
              <a:t> </a:t>
            </a:r>
            <a:r>
              <a:rPr lang="en-US" altLang="zh-TW" dirty="0"/>
              <a:t>+</a:t>
            </a:r>
            <a:r>
              <a:rPr lang="en-US" altLang="zh-TW" dirty="0" err="1"/>
              <a:t>setName</a:t>
            </a:r>
            <a:r>
              <a:rPr lang="en-US" altLang="zh-TW" dirty="0"/>
              <a:t>(String name)</a:t>
            </a:r>
            <a:endParaRPr lang="zh-TW" altLang="en-US" dirty="0"/>
          </a:p>
        </p:txBody>
      </p:sp>
    </p:spTree>
    <p:extLst>
      <p:ext uri="{BB962C8B-B14F-4D97-AF65-F5344CB8AC3E}">
        <p14:creationId xmlns:p14="http://schemas.microsoft.com/office/powerpoint/2010/main" val="17593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Autofit/>
          </a:bodyPr>
          <a:lstStyle/>
          <a:p>
            <a:pPr eaLnBrk="1" fontAlgn="auto" hangingPunct="1">
              <a:spcAft>
                <a:spcPts val="0"/>
              </a:spcAft>
              <a:defRPr/>
            </a:pPr>
            <a:r>
              <a:rPr lang="en-US" dirty="0">
                <a:solidFill>
                  <a:srgbClr val="24B5A1"/>
                </a:solidFill>
                <a:effectLst/>
                <a:latin typeface="Arial"/>
              </a:rPr>
              <a:t>L6-3 </a:t>
            </a:r>
            <a:r>
              <a:rPr lang="en-US" dirty="0">
                <a:solidFill>
                  <a:srgbClr val="0000CC"/>
                </a:solidFill>
                <a:effectLst/>
                <a:latin typeface="Arial"/>
              </a:rPr>
              <a:t>Constructors &amp; Initializing </a:t>
            </a:r>
            <a:br>
              <a:rPr lang="en-US" dirty="0">
                <a:solidFill>
                  <a:srgbClr val="0000CC"/>
                </a:solidFill>
                <a:effectLst/>
                <a:latin typeface="Arial"/>
              </a:rPr>
            </a:br>
            <a:r>
              <a:rPr lang="en-US" dirty="0">
                <a:solidFill>
                  <a:srgbClr val="0000CC"/>
                </a:solidFill>
                <a:effectLst/>
                <a:latin typeface="Arial"/>
              </a:rPr>
              <a:t>        objects using constructors</a:t>
            </a:r>
          </a:p>
        </p:txBody>
      </p:sp>
      <p:sp>
        <p:nvSpPr>
          <p:cNvPr id="51203" name="Text Placeholder 2"/>
          <p:cNvSpPr>
            <a:spLocks noGrp="1"/>
          </p:cNvSpPr>
          <p:nvPr>
            <p:ph type="body" idx="1"/>
          </p:nvPr>
        </p:nvSpPr>
        <p:spPr>
          <a:xfrm>
            <a:off x="152399" y="1447800"/>
            <a:ext cx="8861425" cy="4800600"/>
          </a:xfrm>
        </p:spPr>
        <p:txBody>
          <a:bodyPr/>
          <a:lstStyle/>
          <a:p>
            <a:pPr marL="109537" indent="0" eaLnBrk="1" hangingPunct="1">
              <a:buNone/>
            </a:pPr>
            <a:r>
              <a:rPr lang="en-US" altLang="zh-TW" dirty="0">
                <a:solidFill>
                  <a:srgbClr val="000000"/>
                </a:solidFill>
                <a:latin typeface="Times New Roman" pitchFamily="18" charset="0"/>
                <a:ea typeface="新細明體" charset="-120"/>
              </a:rPr>
              <a:t>&lt;&lt;</a:t>
            </a:r>
            <a:r>
              <a:rPr lang="zh-TW" altLang="en-US" dirty="0">
                <a:solidFill>
                  <a:srgbClr val="000000"/>
                </a:solidFill>
                <a:latin typeface="Times New Roman" pitchFamily="18" charset="0"/>
                <a:ea typeface="新細明體" charset="-120"/>
              </a:rPr>
              <a:t>本主題通常不易理解，宜注意聽講</a:t>
            </a:r>
            <a:r>
              <a:rPr lang="en-US" altLang="zh-TW" dirty="0">
                <a:solidFill>
                  <a:srgbClr val="000000"/>
                </a:solidFill>
                <a:latin typeface="Times New Roman" pitchFamily="18" charset="0"/>
                <a:ea typeface="新細明體" charset="-120"/>
              </a:rPr>
              <a:t>&gt;&gt;</a:t>
            </a:r>
          </a:p>
          <a:p>
            <a:pPr eaLnBrk="1" hangingPunct="1">
              <a:spcAft>
                <a:spcPts val="600"/>
              </a:spcAft>
            </a:pPr>
            <a:r>
              <a:rPr lang="en-US" altLang="zh-TW" dirty="0">
                <a:solidFill>
                  <a:srgbClr val="000000"/>
                </a:solidFill>
                <a:latin typeface="Times New Roman" pitchFamily="18" charset="0"/>
                <a:ea typeface="新細明體" charset="-120"/>
              </a:rPr>
              <a:t>An entity class often has a method-like member called </a:t>
            </a:r>
            <a:r>
              <a:rPr lang="en-US" altLang="zh-TW" dirty="0">
                <a:solidFill>
                  <a:srgbClr val="0000FF"/>
                </a:solidFill>
                <a:latin typeface="Times New Roman" pitchFamily="18" charset="0"/>
                <a:ea typeface="新細明體" charset="-120"/>
              </a:rPr>
              <a:t>constructors</a:t>
            </a:r>
            <a:r>
              <a:rPr lang="en-US" altLang="zh-TW" dirty="0">
                <a:solidFill>
                  <a:srgbClr val="000000"/>
                </a:solidFill>
                <a:latin typeface="Times New Roman" pitchFamily="18" charset="0"/>
                <a:ea typeface="新細明體" charset="-120"/>
              </a:rPr>
              <a:t> (</a:t>
            </a:r>
            <a:r>
              <a:rPr lang="zh-TW" altLang="en-US" sz="2400" b="1" dirty="0">
                <a:solidFill>
                  <a:srgbClr val="0000CC"/>
                </a:solidFill>
                <a:latin typeface="Times New Roman" pitchFamily="18" charset="0"/>
                <a:ea typeface="新細明體" charset="-120"/>
              </a:rPr>
              <a:t>建構程式</a:t>
            </a:r>
            <a:r>
              <a:rPr lang="en-US" altLang="zh-TW" sz="2400" b="1" dirty="0">
                <a:solidFill>
                  <a:srgbClr val="0000CC"/>
                </a:solidFill>
                <a:latin typeface="Times New Roman" pitchFamily="18" charset="0"/>
                <a:ea typeface="新細明體" charset="-120"/>
              </a:rPr>
              <a:t>\</a:t>
            </a:r>
            <a:r>
              <a:rPr lang="zh-TW" altLang="en-US" sz="2400" b="1" dirty="0">
                <a:solidFill>
                  <a:srgbClr val="0000CC"/>
                </a:solidFill>
                <a:latin typeface="Times New Roman" pitchFamily="18" charset="0"/>
                <a:ea typeface="新細明體" charset="-120"/>
              </a:rPr>
              <a:t>建構子</a:t>
            </a:r>
            <a:r>
              <a:rPr lang="en-US" altLang="zh-TW" dirty="0">
                <a:solidFill>
                  <a:srgbClr val="000000"/>
                </a:solidFill>
                <a:latin typeface="Times New Roman" pitchFamily="18" charset="0"/>
                <a:ea typeface="新細明體" charset="-120"/>
              </a:rPr>
              <a:t>) so when an object of class is created:</a:t>
            </a:r>
            <a:endParaRPr lang="en-US" altLang="zh-TW" sz="2800" b="1" i="1" dirty="0">
              <a:solidFill>
                <a:srgbClr val="000000"/>
              </a:solidFill>
              <a:latin typeface="Times New Roman" pitchFamily="18" charset="0"/>
              <a:ea typeface="新細明體" charset="-120"/>
            </a:endParaRPr>
          </a:p>
          <a:p>
            <a:pPr marL="1144588" lvl="2" indent="-514350" eaLnBrk="1" hangingPunct="1">
              <a:buFont typeface="+mj-lt"/>
              <a:buAutoNum type="arabicPeriod"/>
            </a:pPr>
            <a:r>
              <a:rPr lang="en-US" altLang="zh-TW" sz="2600" b="1" dirty="0">
                <a:solidFill>
                  <a:srgbClr val="FF0000"/>
                </a:solidFill>
                <a:latin typeface="Times New Roman" pitchFamily="18" charset="0"/>
                <a:ea typeface="新細明體" charset="-120"/>
              </a:rPr>
              <a:t>___________</a:t>
            </a:r>
          </a:p>
          <a:p>
            <a:pPr marL="1144588" lvl="2" indent="-514350" eaLnBrk="1" hangingPunct="1">
              <a:buFont typeface="+mj-lt"/>
              <a:buAutoNum type="arabicPeriod"/>
            </a:pPr>
            <a:r>
              <a:rPr lang="en-US" altLang="zh-TW" sz="2600" b="1" dirty="0">
                <a:solidFill>
                  <a:srgbClr val="FF0000"/>
                </a:solidFill>
                <a:latin typeface="Times New Roman" pitchFamily="18" charset="0"/>
                <a:ea typeface="新細明體" charset="-120"/>
              </a:rPr>
              <a:t>___________</a:t>
            </a:r>
          </a:p>
          <a:p>
            <a:pPr eaLnBrk="1" hangingPunct="1">
              <a:spcBef>
                <a:spcPts val="1200"/>
              </a:spcBef>
            </a:pPr>
            <a:r>
              <a:rPr lang="en-US" altLang="zh-TW" dirty="0">
                <a:solidFill>
                  <a:srgbClr val="000000"/>
                </a:solidFill>
                <a:latin typeface="Times New Roman" pitchFamily="18" charset="0"/>
                <a:ea typeface="新細明體" charset="-120"/>
              </a:rPr>
              <a:t>So during instantiation, Java requires a </a:t>
            </a:r>
            <a:r>
              <a:rPr lang="en-US" altLang="zh-TW" b="1" i="1" dirty="0">
                <a:solidFill>
                  <a:srgbClr val="0000CC"/>
                </a:solidFill>
                <a:latin typeface="Times New Roman" pitchFamily="18" charset="0"/>
                <a:ea typeface="新細明體" charset="-120"/>
              </a:rPr>
              <a:t>constructor call</a:t>
            </a:r>
            <a:r>
              <a:rPr lang="en-US" altLang="zh-TW" i="1" dirty="0">
                <a:solidFill>
                  <a:srgbClr val="0000CC"/>
                </a:solidFill>
                <a:latin typeface="Times New Roman" pitchFamily="18" charset="0"/>
                <a:ea typeface="新細明體" charset="-120"/>
              </a:rPr>
              <a:t> </a:t>
            </a:r>
            <a:r>
              <a:rPr lang="en-US" altLang="zh-TW" dirty="0">
                <a:solidFill>
                  <a:srgbClr val="000000"/>
                </a:solidFill>
                <a:latin typeface="Times New Roman" pitchFamily="18" charset="0"/>
                <a:ea typeface="新細明體" charset="-120"/>
              </a:rPr>
              <a:t>for </a:t>
            </a:r>
            <a:r>
              <a:rPr lang="en-US" altLang="zh-TW" i="1" dirty="0">
                <a:solidFill>
                  <a:srgbClr val="000000"/>
                </a:solidFill>
                <a:latin typeface="Times New Roman" pitchFamily="18" charset="0"/>
                <a:ea typeface="新細明體" charset="-120"/>
              </a:rPr>
              <a:t>every </a:t>
            </a:r>
            <a:r>
              <a:rPr lang="en-US" altLang="zh-TW" dirty="0">
                <a:solidFill>
                  <a:srgbClr val="000000"/>
                </a:solidFill>
                <a:latin typeface="Times New Roman" pitchFamily="18" charset="0"/>
                <a:ea typeface="新細明體" charset="-120"/>
              </a:rPr>
              <a:t>object that is created</a:t>
            </a:r>
            <a:r>
              <a:rPr lang="en-US" altLang="zh-TW" dirty="0">
                <a:latin typeface="Times New Roman" pitchFamily="18" charset="0"/>
                <a:ea typeface="新細明體" charset="-120"/>
              </a:rPr>
              <a:t> </a:t>
            </a:r>
          </a:p>
          <a:p>
            <a:pPr eaLnBrk="1" hangingPunct="1">
              <a:spcBef>
                <a:spcPts val="1200"/>
              </a:spcBef>
            </a:pPr>
            <a:r>
              <a:rPr lang="en-US" altLang="zh-TW" dirty="0">
                <a:latin typeface="Times New Roman" pitchFamily="18" charset="0"/>
                <a:ea typeface="新細明體" charset="-120"/>
              </a:rPr>
              <a:t>Constructors are the third member of a class </a:t>
            </a:r>
            <a:r>
              <a:rPr lang="en-US" altLang="zh-TW" sz="2000" dirty="0">
                <a:latin typeface="Times New Roman" pitchFamily="18" charset="0"/>
                <a:ea typeface="新細明體" charset="-120"/>
              </a:rPr>
              <a:t>@</a:t>
            </a:r>
            <a:endParaRPr lang="en-US" altLang="zh-TW" b="1" dirty="0">
              <a:latin typeface="Times New Roman" pitchFamily="18" charset="0"/>
              <a:ea typeface="新細明體" charset="-120"/>
            </a:endParaRPr>
          </a:p>
        </p:txBody>
      </p:sp>
      <p:sp>
        <p:nvSpPr>
          <p:cNvPr id="5" name="投影片編號版面配置區 4"/>
          <p:cNvSpPr>
            <a:spLocks noGrp="1"/>
          </p:cNvSpPr>
          <p:nvPr>
            <p:ph type="sldNum" sz="quarter" idx="12"/>
          </p:nvPr>
        </p:nvSpPr>
        <p:spPr/>
        <p:txBody>
          <a:bodyPr/>
          <a:lstStyle/>
          <a:p>
            <a:fld id="{7479C09D-1F01-404C-A66B-D47A33C310CB}" type="slidenum">
              <a:rPr lang="en-US" altLang="zh-TW" smtClean="0"/>
              <a:pPr/>
              <a:t>15</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03">
                                            <p:txEl>
                                              <p:pRg st="2" end="2"/>
                                            </p:txEl>
                                          </p:spTgt>
                                        </p:tgtEl>
                                        <p:attrNameLst>
                                          <p:attrName>style.visibility</p:attrName>
                                        </p:attrNameLst>
                                      </p:cBhvr>
                                      <p:to>
                                        <p:strVal val="visible"/>
                                      </p:to>
                                    </p:set>
                                    <p:animEffect transition="in" filter="fade">
                                      <p:cBhvr>
                                        <p:cTn id="7" dur="500"/>
                                        <p:tgtEl>
                                          <p:spTgt spid="5120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03">
                                            <p:txEl>
                                              <p:pRg st="3" end="3"/>
                                            </p:txEl>
                                          </p:spTgt>
                                        </p:tgtEl>
                                        <p:attrNameLst>
                                          <p:attrName>style.visibility</p:attrName>
                                        </p:attrNameLst>
                                      </p:cBhvr>
                                      <p:to>
                                        <p:strVal val="visible"/>
                                      </p:to>
                                    </p:set>
                                    <p:animEffect transition="in" filter="fade">
                                      <p:cBhvr>
                                        <p:cTn id="12" dur="500"/>
                                        <p:tgtEl>
                                          <p:spTgt spid="5120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solidFill>
                  <a:srgbClr val="24B5A1"/>
                </a:solidFill>
                <a:effectLst/>
                <a:latin typeface="Arial"/>
              </a:rPr>
              <a:t>L6-4 </a:t>
            </a:r>
            <a:r>
              <a:rPr lang="en-US" altLang="zh-TW" dirty="0">
                <a:solidFill>
                  <a:srgbClr val="0000CC"/>
                </a:solidFill>
                <a:effectLst/>
                <a:latin typeface="Arial" panose="020B0604020202020204" pitchFamily="34" charset="0"/>
                <a:cs typeface="Arial" panose="020B0604020202020204" pitchFamily="34" charset="0"/>
              </a:rPr>
              <a:t>Defining constructors</a:t>
            </a:r>
            <a:endParaRPr lang="zh-TW" altLang="en-US" dirty="0">
              <a:solidFill>
                <a:srgbClr val="0000CC"/>
              </a:solidFill>
              <a:effectLst/>
              <a:latin typeface="Arial" panose="020B0604020202020204" pitchFamily="34" charset="0"/>
              <a:cs typeface="Arial" panose="020B0604020202020204" pitchFamily="34" charset="0"/>
            </a:endParaRPr>
          </a:p>
        </p:txBody>
      </p:sp>
      <p:sp>
        <p:nvSpPr>
          <p:cNvPr id="3" name="文字版面配置區 2"/>
          <p:cNvSpPr>
            <a:spLocks noGrp="1"/>
          </p:cNvSpPr>
          <p:nvPr>
            <p:ph type="body" idx="1"/>
          </p:nvPr>
        </p:nvSpPr>
        <p:spPr>
          <a:xfrm>
            <a:off x="457200" y="1481138"/>
            <a:ext cx="8229600" cy="3548062"/>
          </a:xfrm>
        </p:spPr>
        <p:txBody>
          <a:bodyPr/>
          <a:lstStyle/>
          <a:p>
            <a:r>
              <a:rPr lang="en-US" altLang="zh-TW" dirty="0">
                <a:latin typeface="Times New Roman" panose="02020603050405020304" pitchFamily="18" charset="0"/>
                <a:cs typeface="Times New Roman" panose="02020603050405020304" pitchFamily="18" charset="0"/>
              </a:rPr>
              <a:t>Syntax of defining a constructor for an entity class:</a:t>
            </a:r>
          </a:p>
          <a:p>
            <a:pPr marL="109537" indent="0" algn="ctr">
              <a:spcBef>
                <a:spcPts val="1200"/>
              </a:spcBef>
              <a:spcAft>
                <a:spcPts val="1200"/>
              </a:spcAft>
              <a:buNone/>
            </a:pPr>
            <a:r>
              <a:rPr lang="en-US" altLang="zh-TW" dirty="0">
                <a:solidFill>
                  <a:srgbClr val="0000CC"/>
                </a:solidFill>
              </a:rPr>
              <a:t>public </a:t>
            </a:r>
            <a:r>
              <a:rPr lang="en-US" altLang="zh-TW" dirty="0" err="1"/>
              <a:t>ClassName</a:t>
            </a:r>
            <a:r>
              <a:rPr lang="en-US" altLang="zh-TW" dirty="0"/>
              <a:t>(parameters){ ….. }</a:t>
            </a:r>
            <a:endParaRPr lang="en-US" altLang="zh-TW" dirty="0">
              <a:solidFill>
                <a:srgbClr val="0000CC"/>
              </a:solidFill>
            </a:endParaRPr>
          </a:p>
          <a:p>
            <a:r>
              <a:rPr lang="en-US" altLang="zh-TW" dirty="0"/>
              <a:t>Rules:</a:t>
            </a:r>
          </a:p>
          <a:p>
            <a:pPr marL="566737" indent="-457200" eaLnBrk="1" hangingPunct="1">
              <a:buFont typeface="+mj-lt"/>
              <a:buAutoNum type="arabicPeriod"/>
            </a:pPr>
            <a:r>
              <a:rPr lang="en-US" altLang="zh-TW" sz="2400" dirty="0">
                <a:solidFill>
                  <a:srgbClr val="000000"/>
                </a:solidFill>
                <a:latin typeface="Times New Roman" pitchFamily="18" charset="0"/>
                <a:ea typeface="新細明體" charset="-120"/>
              </a:rPr>
              <a:t>Name of constructors </a:t>
            </a:r>
            <a:r>
              <a:rPr lang="en-US" altLang="zh-TW" sz="2400" dirty="0">
                <a:latin typeface="Times New Roman" pitchFamily="18" charset="0"/>
                <a:ea typeface="新細明體" charset="-120"/>
              </a:rPr>
              <a:t>must be the same as that of their class.</a:t>
            </a:r>
          </a:p>
          <a:p>
            <a:pPr marL="566737" indent="-457200" eaLnBrk="1" hangingPunct="1">
              <a:buFont typeface="+mj-lt"/>
              <a:buAutoNum type="arabicPeriod"/>
            </a:pPr>
            <a:r>
              <a:rPr lang="en-US" altLang="zh-TW" sz="2400" dirty="0">
                <a:latin typeface="Times New Roman" pitchFamily="18" charset="0"/>
                <a:ea typeface="新細明體" charset="-120"/>
              </a:rPr>
              <a:t>Constructors </a:t>
            </a:r>
            <a:r>
              <a:rPr lang="en-US" altLang="zh-TW" sz="2400" b="1" dirty="0">
                <a:latin typeface="Times New Roman" pitchFamily="18" charset="0"/>
                <a:ea typeface="新細明體" charset="-120"/>
              </a:rPr>
              <a:t>_________ </a:t>
            </a:r>
            <a:r>
              <a:rPr lang="en-US" altLang="zh-TW" sz="2400" dirty="0">
                <a:latin typeface="Times New Roman" pitchFamily="18" charset="0"/>
                <a:ea typeface="新細明體" charset="-120"/>
              </a:rPr>
              <a:t>have a return type (not even </a:t>
            </a:r>
            <a:r>
              <a:rPr lang="en-US" altLang="zh-TW" sz="2400" dirty="0">
                <a:latin typeface="Lucida Console" pitchFamily="49" charset="0"/>
                <a:ea typeface="新細明體" charset="-120"/>
              </a:rPr>
              <a:t>void</a:t>
            </a:r>
            <a:r>
              <a:rPr lang="en-US" altLang="zh-TW" sz="2400" dirty="0">
                <a:latin typeface="Times New Roman" pitchFamily="18" charset="0"/>
                <a:ea typeface="新細明體" charset="-120"/>
              </a:rPr>
              <a:t>).</a:t>
            </a:r>
          </a:p>
          <a:p>
            <a:pPr marL="566737" indent="-457200" eaLnBrk="1" hangingPunct="1">
              <a:buFont typeface="+mj-lt"/>
              <a:buAutoNum type="arabicPeriod"/>
            </a:pPr>
            <a:r>
              <a:rPr lang="en-US" altLang="zh-TW" sz="2400" dirty="0">
                <a:latin typeface="Times New Roman" pitchFamily="18" charset="0"/>
                <a:ea typeface="新細明體" charset="-120"/>
              </a:rPr>
              <a:t>Constructors are declared </a:t>
            </a:r>
            <a:r>
              <a:rPr lang="en-US" altLang="zh-TW" sz="2400" dirty="0">
                <a:latin typeface="Lucida Console" pitchFamily="49" charset="0"/>
                <a:ea typeface="新細明體" charset="-120"/>
              </a:rPr>
              <a:t>__________</a:t>
            </a:r>
            <a:r>
              <a:rPr lang="en-US" altLang="zh-TW" sz="2400" dirty="0">
                <a:latin typeface="Times New Roman" pitchFamily="18" charset="0"/>
                <a:ea typeface="新細明體" charset="-120"/>
              </a:rPr>
              <a:t>.</a:t>
            </a: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16</a:t>
            </a:fld>
            <a:endParaRPr lang="en-US" altLang="zh-TW"/>
          </a:p>
        </p:txBody>
      </p:sp>
    </p:spTree>
    <p:extLst>
      <p:ext uri="{BB962C8B-B14F-4D97-AF65-F5344CB8AC3E}">
        <p14:creationId xmlns:p14="http://schemas.microsoft.com/office/powerpoint/2010/main" val="1247745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 y="9525"/>
            <a:ext cx="8229600" cy="1371600"/>
          </a:xfrm>
        </p:spPr>
        <p:txBody>
          <a:bodyPr>
            <a:normAutofit/>
          </a:bodyPr>
          <a:lstStyle/>
          <a:p>
            <a:r>
              <a:rPr lang="en-US" altLang="zh-TW" i="1" dirty="0">
                <a:solidFill>
                  <a:srgbClr val="006600"/>
                </a:solidFill>
                <a:effectLst/>
                <a:latin typeface="Arial" panose="020B0604020202020204" pitchFamily="34" charset="0"/>
                <a:cs typeface="Arial" panose="020B0604020202020204" pitchFamily="34" charset="0"/>
              </a:rPr>
              <a:t>Example</a:t>
            </a:r>
            <a:r>
              <a:rPr lang="zh-TW" altLang="en-US" i="1" dirty="0">
                <a:solidFill>
                  <a:srgbClr val="006600"/>
                </a:solidFill>
                <a:effectLst/>
                <a:latin typeface="Arial" panose="020B0604020202020204" pitchFamily="34" charset="0"/>
                <a:cs typeface="Arial" panose="020B0604020202020204" pitchFamily="34" charset="0"/>
              </a:rPr>
              <a:t> </a:t>
            </a:r>
            <a:r>
              <a:rPr lang="en-US" altLang="zh-TW" i="1" dirty="0">
                <a:solidFill>
                  <a:srgbClr val="006600"/>
                </a:solidFill>
                <a:effectLst/>
                <a:latin typeface="Arial" panose="020B0604020202020204" pitchFamily="34" charset="0"/>
                <a:cs typeface="Arial" panose="020B0604020202020204" pitchFamily="34" charset="0"/>
              </a:rPr>
              <a:t>1:</a:t>
            </a:r>
            <a:r>
              <a:rPr lang="en-US" altLang="zh-TW" i="1" dirty="0">
                <a:solidFill>
                  <a:srgbClr val="006600"/>
                </a:solidFill>
                <a:effectLst/>
                <a:latin typeface="Times New Roman" panose="02020603050405020304" pitchFamily="18" charset="0"/>
                <a:cs typeface="Times New Roman" panose="02020603050405020304" pitchFamily="18" charset="0"/>
              </a:rPr>
              <a:t> </a:t>
            </a:r>
            <a:r>
              <a:rPr lang="en-US" altLang="zh-TW" dirty="0">
                <a:solidFill>
                  <a:schemeClr val="tx1"/>
                </a:solidFill>
                <a:effectLst/>
                <a:latin typeface="Times New Roman" panose="02020603050405020304" pitchFamily="18" charset="0"/>
                <a:cs typeface="Times New Roman" panose="02020603050405020304" pitchFamily="18" charset="0"/>
              </a:rPr>
              <a:t>Class Account with a constructor</a:t>
            </a:r>
            <a:endParaRPr lang="zh-TW" altLang="en-US" dirty="0">
              <a:solidFill>
                <a:schemeClr val="tx1"/>
              </a:solidFill>
              <a:effectLst/>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17</a:t>
            </a:fld>
            <a:endParaRPr lang="en-US" altLang="zh-TW"/>
          </a:p>
        </p:txBody>
      </p:sp>
      <p:sp>
        <p:nvSpPr>
          <p:cNvPr id="5" name="文字方塊 4"/>
          <p:cNvSpPr txBox="1"/>
          <p:nvPr/>
        </p:nvSpPr>
        <p:spPr>
          <a:xfrm>
            <a:off x="228600" y="1371600"/>
            <a:ext cx="7848600" cy="4439677"/>
          </a:xfrm>
          <a:prstGeom prst="rect">
            <a:avLst/>
          </a:prstGeom>
          <a:solidFill>
            <a:srgbClr val="FFFFCC"/>
          </a:solidFill>
          <a:ln>
            <a:solidFill>
              <a:srgbClr val="002060"/>
            </a:solidFill>
          </a:ln>
        </p:spPr>
        <p:txBody>
          <a:bodyPr wrap="square" rtlCol="0">
            <a:spAutoFit/>
          </a:bodyPr>
          <a:lstStyle/>
          <a:p>
            <a:r>
              <a:rPr lang="en-US" altLang="zh-TW" dirty="0">
                <a:solidFill>
                  <a:srgbClr val="0000CC"/>
                </a:solidFill>
              </a:rPr>
              <a:t>public class Account{</a:t>
            </a:r>
          </a:p>
          <a:p>
            <a:r>
              <a:rPr lang="en-US" altLang="zh-TW" dirty="0">
                <a:solidFill>
                  <a:srgbClr val="0000CC"/>
                </a:solidFill>
              </a:rPr>
              <a:t>   private String name;</a:t>
            </a:r>
          </a:p>
          <a:p>
            <a:r>
              <a:rPr lang="en-US" altLang="zh-TW" dirty="0">
                <a:solidFill>
                  <a:srgbClr val="0000CC"/>
                </a:solidFill>
              </a:rPr>
              <a:t>   private String </a:t>
            </a:r>
            <a:r>
              <a:rPr lang="en-US" altLang="zh-TW" dirty="0" err="1">
                <a:solidFill>
                  <a:srgbClr val="0000CC"/>
                </a:solidFill>
              </a:rPr>
              <a:t>acctNo</a:t>
            </a:r>
            <a:r>
              <a:rPr lang="en-US" altLang="zh-TW" dirty="0">
                <a:solidFill>
                  <a:srgbClr val="0000CC"/>
                </a:solidFill>
              </a:rPr>
              <a:t>;</a:t>
            </a:r>
          </a:p>
          <a:p>
            <a:r>
              <a:rPr lang="en-US" altLang="zh-TW" dirty="0">
                <a:solidFill>
                  <a:srgbClr val="0000CC"/>
                </a:solidFill>
              </a:rPr>
              <a:t>   private double balance;</a:t>
            </a:r>
          </a:p>
          <a:p>
            <a:endParaRPr lang="en-US" altLang="zh-TW" dirty="0">
              <a:solidFill>
                <a:srgbClr val="0000CC"/>
              </a:solidFill>
            </a:endParaRPr>
          </a:p>
          <a:p>
            <a:endParaRPr lang="en-US" altLang="zh-TW" dirty="0">
              <a:solidFill>
                <a:srgbClr val="0000CC"/>
              </a:solidFill>
            </a:endParaRPr>
          </a:p>
          <a:p>
            <a:r>
              <a:rPr lang="en-US" altLang="zh-TW" b="1" dirty="0">
                <a:solidFill>
                  <a:srgbClr val="0000CC"/>
                </a:solidFill>
              </a:rPr>
              <a:t>   public Account (String name, String </a:t>
            </a:r>
            <a:r>
              <a:rPr lang="en-US" altLang="zh-TW" b="1" dirty="0" err="1">
                <a:solidFill>
                  <a:srgbClr val="0000CC"/>
                </a:solidFill>
              </a:rPr>
              <a:t>acctNO</a:t>
            </a:r>
            <a:r>
              <a:rPr lang="en-US" altLang="zh-TW" b="1" dirty="0">
                <a:solidFill>
                  <a:srgbClr val="0000CC"/>
                </a:solidFill>
              </a:rPr>
              <a:t>){</a:t>
            </a:r>
          </a:p>
          <a:p>
            <a:r>
              <a:rPr lang="zh-TW" altLang="en-US" b="1" dirty="0">
                <a:solidFill>
                  <a:srgbClr val="0000CC"/>
                </a:solidFill>
              </a:rPr>
              <a:t>      setName(name);</a:t>
            </a:r>
          </a:p>
          <a:p>
            <a:r>
              <a:rPr lang="zh-TW" altLang="en-US" b="1" dirty="0">
                <a:solidFill>
                  <a:srgbClr val="0000CC"/>
                </a:solidFill>
              </a:rPr>
              <a:t>      setAcctNo(</a:t>
            </a:r>
            <a:r>
              <a:rPr lang="en-US" altLang="zh-TW" b="1" dirty="0">
                <a:solidFill>
                  <a:srgbClr val="0000CC"/>
                </a:solidFill>
              </a:rPr>
              <a:t>a</a:t>
            </a:r>
            <a:r>
              <a:rPr lang="zh-TW" altLang="en-US" b="1" dirty="0">
                <a:solidFill>
                  <a:srgbClr val="0000CC"/>
                </a:solidFill>
              </a:rPr>
              <a:t>cctNo); </a:t>
            </a:r>
          </a:p>
          <a:p>
            <a:r>
              <a:rPr lang="en-US" altLang="zh-TW" b="1" dirty="0">
                <a:solidFill>
                  <a:srgbClr val="0000CC"/>
                </a:solidFill>
              </a:rPr>
              <a:t>}</a:t>
            </a:r>
          </a:p>
          <a:p>
            <a:endParaRPr lang="en-US" altLang="zh-TW" sz="1050" b="1" dirty="0">
              <a:solidFill>
                <a:srgbClr val="0000CC"/>
              </a:solidFill>
            </a:endParaRPr>
          </a:p>
          <a:p>
            <a:r>
              <a:rPr lang="en-US" altLang="zh-TW" dirty="0">
                <a:solidFill>
                  <a:srgbClr val="0000CC"/>
                </a:solidFill>
              </a:rPr>
              <a:t>   public void deposit(double money){ …… }</a:t>
            </a:r>
          </a:p>
          <a:p>
            <a:r>
              <a:rPr lang="en-US" altLang="zh-TW" dirty="0">
                <a:solidFill>
                  <a:srgbClr val="0000CC"/>
                </a:solidFill>
              </a:rPr>
              <a:t>   public void withdraw(double money){…….}</a:t>
            </a:r>
          </a:p>
          <a:p>
            <a:r>
              <a:rPr lang="en-US" altLang="zh-TW" dirty="0">
                <a:solidFill>
                  <a:srgbClr val="0000CC"/>
                </a:solidFill>
              </a:rPr>
              <a:t>   // also define get &amp; set methods here</a:t>
            </a:r>
          </a:p>
          <a:p>
            <a:r>
              <a:rPr lang="en-US" altLang="zh-TW" dirty="0">
                <a:solidFill>
                  <a:srgbClr val="0000CC"/>
                </a:solidFill>
              </a:rPr>
              <a:t>}  </a:t>
            </a:r>
          </a:p>
          <a:p>
            <a:endParaRPr lang="zh-TW" altLang="en-US" sz="2000" dirty="0">
              <a:solidFill>
                <a:srgbClr val="0000CC"/>
              </a:solidFill>
            </a:endParaRPr>
          </a:p>
        </p:txBody>
      </p:sp>
      <p:sp>
        <p:nvSpPr>
          <p:cNvPr id="6" name="文字方塊 5"/>
          <p:cNvSpPr txBox="1"/>
          <p:nvPr/>
        </p:nvSpPr>
        <p:spPr>
          <a:xfrm>
            <a:off x="3025775" y="864275"/>
            <a:ext cx="5813425" cy="2031325"/>
          </a:xfrm>
          <a:prstGeom prst="rect">
            <a:avLst/>
          </a:prstGeom>
          <a:solidFill>
            <a:srgbClr val="CCFF99"/>
          </a:solidFill>
          <a:ln>
            <a:solidFill>
              <a:srgbClr val="002060"/>
            </a:solidFill>
          </a:ln>
        </p:spPr>
        <p:txBody>
          <a:bodyPr wrap="square" rtlCol="0">
            <a:spAutoFit/>
          </a:bodyPr>
          <a:lstStyle/>
          <a:p>
            <a:r>
              <a:rPr lang="en-US" altLang="zh-TW" dirty="0">
                <a:solidFill>
                  <a:srgbClr val="0000CC"/>
                </a:solidFill>
              </a:rPr>
              <a:t>public class Banking{</a:t>
            </a:r>
          </a:p>
          <a:p>
            <a:r>
              <a:rPr lang="en-US" altLang="zh-TW" dirty="0">
                <a:solidFill>
                  <a:srgbClr val="0000CC"/>
                </a:solidFill>
              </a:rPr>
              <a:t>   public static void main(String [] </a:t>
            </a:r>
            <a:r>
              <a:rPr lang="en-US" altLang="zh-TW" dirty="0" err="1">
                <a:solidFill>
                  <a:srgbClr val="0000CC"/>
                </a:solidFill>
              </a:rPr>
              <a:t>args</a:t>
            </a:r>
            <a:r>
              <a:rPr lang="en-US" altLang="zh-TW" dirty="0">
                <a:solidFill>
                  <a:srgbClr val="0000CC"/>
                </a:solidFill>
              </a:rPr>
              <a:t>){</a:t>
            </a:r>
          </a:p>
          <a:p>
            <a:r>
              <a:rPr lang="en-US" altLang="zh-TW" dirty="0">
                <a:solidFill>
                  <a:srgbClr val="0000CC"/>
                </a:solidFill>
              </a:rPr>
              <a:t>      Account a1 = new Account(“Mary”, “001”);</a:t>
            </a:r>
          </a:p>
          <a:p>
            <a:endParaRPr lang="en-US" altLang="zh-TW" dirty="0">
              <a:solidFill>
                <a:srgbClr val="0000CC"/>
              </a:solidFill>
            </a:endParaRPr>
          </a:p>
          <a:p>
            <a:r>
              <a:rPr lang="en-US" altLang="zh-TW" dirty="0">
                <a:solidFill>
                  <a:srgbClr val="0000CC"/>
                </a:solidFill>
              </a:rPr>
              <a:t>      a1.deposit(100.0);</a:t>
            </a:r>
          </a:p>
          <a:p>
            <a:r>
              <a:rPr lang="en-US" altLang="zh-TW" dirty="0">
                <a:solidFill>
                  <a:srgbClr val="0000CC"/>
                </a:solidFill>
              </a:rPr>
              <a:t>   }  </a:t>
            </a:r>
          </a:p>
          <a:p>
            <a:r>
              <a:rPr lang="en-US" altLang="zh-TW" dirty="0">
                <a:solidFill>
                  <a:srgbClr val="0000CC"/>
                </a:solidFill>
              </a:rPr>
              <a:t>}  </a:t>
            </a:r>
          </a:p>
        </p:txBody>
      </p:sp>
    </p:spTree>
    <p:extLst>
      <p:ext uri="{BB962C8B-B14F-4D97-AF65-F5344CB8AC3E}">
        <p14:creationId xmlns:p14="http://schemas.microsoft.com/office/powerpoint/2010/main" val="16207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76200"/>
            <a:ext cx="8229600" cy="968376"/>
          </a:xfrm>
        </p:spPr>
        <p:txBody>
          <a:bodyPr/>
          <a:lstStyle/>
          <a:p>
            <a:r>
              <a:rPr lang="en-US" altLang="zh-TW" i="1" dirty="0">
                <a:solidFill>
                  <a:srgbClr val="006600"/>
                </a:solidFill>
                <a:effectLst/>
                <a:latin typeface="Arial"/>
              </a:rPr>
              <a:t>Example</a:t>
            </a:r>
            <a:r>
              <a:rPr lang="en-US" altLang="zh-TW" dirty="0">
                <a:solidFill>
                  <a:srgbClr val="006600"/>
                </a:solidFill>
                <a:effectLst/>
                <a:latin typeface="Arial"/>
              </a:rPr>
              <a:t> </a:t>
            </a:r>
            <a:r>
              <a:rPr lang="en-US" altLang="zh-TW" i="1" dirty="0">
                <a:solidFill>
                  <a:srgbClr val="006600"/>
                </a:solidFill>
                <a:effectLst/>
                <a:latin typeface="Arial"/>
              </a:rPr>
              <a:t>2</a:t>
            </a:r>
            <a:endParaRPr lang="zh-TW" altLang="en-US" i="1" dirty="0">
              <a:solidFill>
                <a:srgbClr val="006600"/>
              </a:solidFill>
              <a:effectLst/>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18</a:t>
            </a:fld>
            <a:endParaRPr lang="en-US" altLang="zh-TW"/>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r="19660" b="6608"/>
          <a:stretch/>
        </p:blipFill>
        <p:spPr>
          <a:xfrm>
            <a:off x="457200" y="2074108"/>
            <a:ext cx="6400800" cy="4204454"/>
          </a:xfrm>
          <a:prstGeom prst="rect">
            <a:avLst/>
          </a:prstGeom>
        </p:spPr>
      </p:pic>
      <p:sp>
        <p:nvSpPr>
          <p:cNvPr id="3" name="文字版面配置區 2"/>
          <p:cNvSpPr>
            <a:spLocks noGrp="1"/>
          </p:cNvSpPr>
          <p:nvPr>
            <p:ph type="body" idx="1"/>
          </p:nvPr>
        </p:nvSpPr>
        <p:spPr>
          <a:xfrm>
            <a:off x="380999" y="914400"/>
            <a:ext cx="8632825" cy="4525962"/>
          </a:xfrm>
        </p:spPr>
        <p:txBody>
          <a:bodyPr/>
          <a:lstStyle/>
          <a:p>
            <a:pPr marL="109537" indent="0">
              <a:buNone/>
            </a:pPr>
            <a:r>
              <a:rPr lang="en-US" altLang="zh-TW" sz="2200" dirty="0"/>
              <a:t>Design a class </a:t>
            </a:r>
            <a:r>
              <a:rPr lang="en-US" altLang="zh-TW" sz="2200" dirty="0" err="1"/>
              <a:t>GradeBook</a:t>
            </a:r>
            <a:r>
              <a:rPr lang="en-US" altLang="zh-TW" sz="2200" dirty="0"/>
              <a:t> to store students’ grades</a:t>
            </a:r>
            <a:r>
              <a:rPr lang="zh-TW" altLang="en-US" sz="2200" dirty="0"/>
              <a:t> </a:t>
            </a:r>
            <a:r>
              <a:rPr lang="en-US" altLang="zh-TW" sz="2200" dirty="0"/>
              <a:t>with an array.</a:t>
            </a:r>
            <a:r>
              <a:rPr lang="zh-TW" altLang="en-US" sz="2200" dirty="0"/>
              <a:t> </a:t>
            </a:r>
            <a:r>
              <a:rPr lang="en-US" altLang="zh-TW" sz="2200" dirty="0"/>
              <a:t>Use stars</a:t>
            </a:r>
            <a:r>
              <a:rPr lang="zh-TW" altLang="en-US" sz="2200" dirty="0"/>
              <a:t> </a:t>
            </a:r>
            <a:r>
              <a:rPr lang="en-US" altLang="zh-TW" sz="2200" dirty="0"/>
              <a:t>(</a:t>
            </a:r>
            <a:r>
              <a:rPr lang="zh-TW" altLang="en-US" sz="2200" dirty="0"/>
              <a:t>*</a:t>
            </a:r>
            <a:r>
              <a:rPr lang="en-US" altLang="zh-TW" sz="2200" dirty="0"/>
              <a:t>) to show the statistical analysis of grade distribution. Also show the highest, lowest &amp; average score</a:t>
            </a:r>
            <a:endParaRPr lang="zh-TW" altLang="en-US" sz="2200" dirty="0"/>
          </a:p>
        </p:txBody>
      </p:sp>
      <p:sp>
        <p:nvSpPr>
          <p:cNvPr id="9" name="橢圓 8">
            <a:extLst>
              <a:ext uri="{FF2B5EF4-FFF2-40B4-BE49-F238E27FC236}">
                <a16:creationId xmlns:a16="http://schemas.microsoft.com/office/drawing/2014/main" id="{930059F6-0ACA-4BC5-92E6-AAD1CFE4DE3C}"/>
              </a:ext>
            </a:extLst>
          </p:cNvPr>
          <p:cNvSpPr/>
          <p:nvPr/>
        </p:nvSpPr>
        <p:spPr>
          <a:xfrm>
            <a:off x="1537251" y="4298813"/>
            <a:ext cx="685800" cy="5928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997EBB-062A-47AC-8F00-5DC50E41224F}"/>
              </a:ext>
            </a:extLst>
          </p:cNvPr>
          <p:cNvSpPr txBox="1"/>
          <p:nvPr/>
        </p:nvSpPr>
        <p:spPr>
          <a:xfrm>
            <a:off x="5086211" y="4283814"/>
            <a:ext cx="2990989" cy="584775"/>
          </a:xfrm>
          <a:prstGeom prst="rect">
            <a:avLst/>
          </a:prstGeom>
          <a:noFill/>
        </p:spPr>
        <p:txBody>
          <a:bodyPr wrap="square" rtlCol="0">
            <a:spAutoFit/>
          </a:bodyPr>
          <a:lstStyle/>
          <a:p>
            <a:r>
              <a:rPr lang="en-US" altLang="zh-TW" sz="1600" dirty="0">
                <a:solidFill>
                  <a:srgbClr val="0000CC"/>
                </a:solidFill>
              </a:rPr>
              <a:t>Use</a:t>
            </a:r>
            <a:r>
              <a:rPr lang="en-US" altLang="zh-TW" sz="1600" dirty="0"/>
              <a:t> </a:t>
            </a:r>
            <a:r>
              <a:rPr lang="en-US" altLang="zh-TW" sz="1600" i="1" dirty="0"/>
              <a:t>_________</a:t>
            </a:r>
            <a:r>
              <a:rPr lang="en-US" altLang="zh-TW" sz="1600" dirty="0"/>
              <a:t> </a:t>
            </a:r>
            <a:r>
              <a:rPr lang="en-US" altLang="zh-TW" sz="1600" dirty="0">
                <a:solidFill>
                  <a:srgbClr val="0000CC"/>
                </a:solidFill>
              </a:rPr>
              <a:t>keyword to refer the instance variable </a:t>
            </a:r>
            <a:endParaRPr lang="zh-TW" altLang="en-US" sz="1600" dirty="0">
              <a:solidFill>
                <a:srgbClr val="0000CC"/>
              </a:solidFill>
            </a:endParaRPr>
          </a:p>
        </p:txBody>
      </p:sp>
    </p:spTree>
    <p:extLst>
      <p:ext uri="{BB962C8B-B14F-4D97-AF65-F5344CB8AC3E}">
        <p14:creationId xmlns:p14="http://schemas.microsoft.com/office/powerpoint/2010/main" val="413813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19</a:t>
            </a:fld>
            <a:endParaRPr lang="en-US" altLang="zh-TW"/>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t="4445" b="56035"/>
          <a:stretch/>
        </p:blipFill>
        <p:spPr>
          <a:xfrm>
            <a:off x="533401" y="531671"/>
            <a:ext cx="7467600" cy="4149478"/>
          </a:xfrm>
          <a:prstGeom prst="rect">
            <a:avLst/>
          </a:prstGeom>
        </p:spPr>
      </p:pic>
    </p:spTree>
    <p:extLst>
      <p:ext uri="{BB962C8B-B14F-4D97-AF65-F5344CB8AC3E}">
        <p14:creationId xmlns:p14="http://schemas.microsoft.com/office/powerpoint/2010/main" val="359599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1143000"/>
          </a:xfrm>
        </p:spPr>
        <p:txBody>
          <a:bodyPr>
            <a:noAutofit/>
          </a:bodyPr>
          <a:lstStyle/>
          <a:p>
            <a:pPr eaLnBrk="1" fontAlgn="auto" hangingPunct="1">
              <a:spcAft>
                <a:spcPts val="0"/>
              </a:spcAft>
              <a:defRPr/>
            </a:pPr>
            <a:r>
              <a:rPr lang="en-US" dirty="0">
                <a:solidFill>
                  <a:srgbClr val="24B5A1"/>
                </a:solidFill>
                <a:effectLst/>
                <a:latin typeface="Arial"/>
              </a:rPr>
              <a:t>L6-1 </a:t>
            </a:r>
            <a:r>
              <a:rPr lang="en-US" dirty="0">
                <a:solidFill>
                  <a:srgbClr val="0000CC"/>
                </a:solidFill>
                <a:effectLst/>
                <a:latin typeface="Arial"/>
              </a:rPr>
              <a:t>Classes, Objects, </a:t>
            </a:r>
            <a:r>
              <a:rPr lang="zh-TW" altLang="en-US" dirty="0">
                <a:solidFill>
                  <a:srgbClr val="0000CC"/>
                </a:solidFill>
                <a:effectLst/>
                <a:latin typeface="Arial"/>
              </a:rPr>
              <a:t>                       </a:t>
            </a:r>
            <a:br>
              <a:rPr lang="en-US" altLang="zh-TW" dirty="0">
                <a:solidFill>
                  <a:srgbClr val="0000CC"/>
                </a:solidFill>
                <a:effectLst/>
                <a:latin typeface="Arial"/>
              </a:rPr>
            </a:br>
            <a:r>
              <a:rPr lang="zh-TW" altLang="en-US" dirty="0">
                <a:solidFill>
                  <a:srgbClr val="0000CC"/>
                </a:solidFill>
                <a:effectLst/>
                <a:latin typeface="Arial"/>
              </a:rPr>
              <a:t>        </a:t>
            </a:r>
            <a:r>
              <a:rPr lang="en-US" dirty="0">
                <a:solidFill>
                  <a:srgbClr val="0000CC"/>
                </a:solidFill>
                <a:effectLst/>
                <a:latin typeface="Arial"/>
              </a:rPr>
              <a:t>Methods &amp; Instance Variables</a:t>
            </a:r>
          </a:p>
        </p:txBody>
      </p:sp>
      <p:sp>
        <p:nvSpPr>
          <p:cNvPr id="14339" name="Text Placeholder 2"/>
          <p:cNvSpPr>
            <a:spLocks noGrp="1"/>
          </p:cNvSpPr>
          <p:nvPr>
            <p:ph type="body" idx="1"/>
          </p:nvPr>
        </p:nvSpPr>
        <p:spPr>
          <a:xfrm>
            <a:off x="25400" y="1356954"/>
            <a:ext cx="8280400" cy="5051783"/>
          </a:xfrm>
        </p:spPr>
        <p:txBody>
          <a:bodyPr/>
          <a:lstStyle/>
          <a:p>
            <a:pPr marL="109537" indent="0" eaLnBrk="1" hangingPunct="1">
              <a:lnSpc>
                <a:spcPct val="80000"/>
              </a:lnSpc>
              <a:buNone/>
            </a:pPr>
            <a:r>
              <a:rPr lang="en-US" altLang="zh-TW" sz="2800" b="1" dirty="0">
                <a:solidFill>
                  <a:srgbClr val="000000"/>
                </a:solidFill>
                <a:latin typeface="Times New Roman" pitchFamily="18" charset="0"/>
                <a:ea typeface="新細明體" charset="-120"/>
              </a:rPr>
              <a:t>First of all: Concept of classes(</a:t>
            </a:r>
            <a:r>
              <a:rPr lang="zh-TW" altLang="en-US" sz="2400" b="1" dirty="0">
                <a:solidFill>
                  <a:srgbClr val="0000CC"/>
                </a:solidFill>
                <a:latin typeface="Times New Roman" pitchFamily="18" charset="0"/>
                <a:ea typeface="新細明體" charset="-120"/>
              </a:rPr>
              <a:t>類別</a:t>
            </a:r>
            <a:r>
              <a:rPr lang="en-US" altLang="zh-TW" sz="2800" b="1" dirty="0">
                <a:solidFill>
                  <a:srgbClr val="000000"/>
                </a:solidFill>
                <a:latin typeface="Times New Roman" pitchFamily="18" charset="0"/>
                <a:ea typeface="新細明體" charset="-120"/>
              </a:rPr>
              <a:t>) &amp;</a:t>
            </a:r>
            <a:r>
              <a:rPr lang="zh-TW" altLang="en-US" sz="2800" b="1" dirty="0">
                <a:solidFill>
                  <a:srgbClr val="000000"/>
                </a:solidFill>
                <a:latin typeface="Times New Roman" pitchFamily="18" charset="0"/>
                <a:ea typeface="新細明體" charset="-120"/>
              </a:rPr>
              <a:t> </a:t>
            </a:r>
            <a:r>
              <a:rPr lang="en-US" altLang="zh-TW" sz="2800" b="1" dirty="0">
                <a:solidFill>
                  <a:srgbClr val="000000"/>
                </a:solidFill>
                <a:latin typeface="Times New Roman" pitchFamily="18" charset="0"/>
                <a:ea typeface="新細明體" charset="-120"/>
              </a:rPr>
              <a:t>objects(</a:t>
            </a:r>
            <a:r>
              <a:rPr lang="zh-TW" altLang="en-US" sz="2400" b="1" dirty="0">
                <a:solidFill>
                  <a:srgbClr val="0000CC"/>
                </a:solidFill>
                <a:latin typeface="Times New Roman" pitchFamily="18" charset="0"/>
                <a:ea typeface="新細明體" charset="-120"/>
              </a:rPr>
              <a:t>物件</a:t>
            </a:r>
            <a:r>
              <a:rPr lang="en-US" altLang="zh-TW" sz="2800" b="1" dirty="0">
                <a:solidFill>
                  <a:srgbClr val="000000"/>
                </a:solidFill>
                <a:latin typeface="Times New Roman" pitchFamily="18" charset="0"/>
                <a:ea typeface="新細明體" charset="-120"/>
              </a:rPr>
              <a:t>):</a:t>
            </a:r>
          </a:p>
          <a:p>
            <a:pPr eaLnBrk="1" hangingPunct="1">
              <a:lnSpc>
                <a:spcPct val="80000"/>
              </a:lnSpc>
              <a:spcBef>
                <a:spcPts val="1200"/>
              </a:spcBef>
            </a:pPr>
            <a:r>
              <a:rPr lang="en-US" altLang="zh-TW" sz="2800" dirty="0">
                <a:solidFill>
                  <a:srgbClr val="000000"/>
                </a:solidFill>
                <a:latin typeface="Times New Roman" pitchFamily="18" charset="0"/>
                <a:ea typeface="新細明體" charset="-120"/>
              </a:rPr>
              <a:t>Take cellphone as example:</a:t>
            </a:r>
          </a:p>
          <a:p>
            <a:pPr lvl="1" eaLnBrk="1" hangingPunct="1">
              <a:spcBef>
                <a:spcPts val="0"/>
              </a:spcBef>
            </a:pPr>
            <a:r>
              <a:rPr lang="en-US" altLang="zh-TW" sz="2200" dirty="0">
                <a:solidFill>
                  <a:srgbClr val="000000"/>
                </a:solidFill>
                <a:latin typeface="Times New Roman" pitchFamily="18" charset="0"/>
                <a:ea typeface="新細明體" charset="-120"/>
              </a:rPr>
              <a:t>Before a cellphone can be used, it must be made</a:t>
            </a:r>
          </a:p>
          <a:p>
            <a:pPr lvl="1" eaLnBrk="1" hangingPunct="1">
              <a:spcBef>
                <a:spcPts val="0"/>
              </a:spcBef>
            </a:pPr>
            <a:r>
              <a:rPr lang="en-US" altLang="zh-TW" sz="2200" dirty="0">
                <a:solidFill>
                  <a:srgbClr val="000000"/>
                </a:solidFill>
                <a:latin typeface="Times New Roman" pitchFamily="18" charset="0"/>
                <a:ea typeface="新細明體" charset="-120"/>
              </a:rPr>
              <a:t>Before a cellphone is made, its functionality (e.g. make calls, text messages,…) must be designed first.</a:t>
            </a:r>
          </a:p>
          <a:p>
            <a:pPr eaLnBrk="1" hangingPunct="1">
              <a:spcBef>
                <a:spcPts val="600"/>
              </a:spcBef>
            </a:pPr>
            <a:r>
              <a:rPr lang="en-US" altLang="zh-TW" sz="2800" dirty="0">
                <a:solidFill>
                  <a:srgbClr val="000000"/>
                </a:solidFill>
                <a:latin typeface="Times New Roman" pitchFamily="18" charset="0"/>
                <a:ea typeface="新細明體" charset="-120"/>
              </a:rPr>
              <a:t>With Java’s </a:t>
            </a:r>
            <a:r>
              <a:rPr lang="en-US" altLang="zh-TW" sz="2800" b="1" i="1" dirty="0">
                <a:solidFill>
                  <a:srgbClr val="000000"/>
                </a:solidFill>
                <a:latin typeface="Times New Roman" pitchFamily="18" charset="0"/>
                <a:ea typeface="新細明體" charset="-120"/>
              </a:rPr>
              <a:t>class </a:t>
            </a:r>
            <a:r>
              <a:rPr lang="en-US" altLang="zh-TW" sz="2800" dirty="0">
                <a:solidFill>
                  <a:srgbClr val="000000"/>
                </a:solidFill>
                <a:latin typeface="Times New Roman" pitchFamily="18" charset="0"/>
                <a:ea typeface="新細明體" charset="-120"/>
              </a:rPr>
              <a:t>&amp;</a:t>
            </a:r>
            <a:r>
              <a:rPr lang="en-US" altLang="zh-TW" sz="2800" b="1" i="1" dirty="0">
                <a:solidFill>
                  <a:srgbClr val="000000"/>
                </a:solidFill>
                <a:latin typeface="Times New Roman" pitchFamily="18" charset="0"/>
                <a:ea typeface="新細明體" charset="-120"/>
              </a:rPr>
              <a:t> object </a:t>
            </a:r>
            <a:r>
              <a:rPr lang="en-US" altLang="zh-TW" sz="2800" dirty="0">
                <a:solidFill>
                  <a:srgbClr val="000000"/>
                </a:solidFill>
                <a:latin typeface="Times New Roman" pitchFamily="18" charset="0"/>
                <a:ea typeface="新細明體" charset="-120"/>
              </a:rPr>
              <a:t>concept:</a:t>
            </a:r>
          </a:p>
          <a:p>
            <a:pPr lvl="1" eaLnBrk="1" hangingPunct="1">
              <a:spcBef>
                <a:spcPts val="600"/>
              </a:spcBef>
            </a:pPr>
            <a:r>
              <a:rPr lang="en-US" altLang="zh-TW" sz="2200" dirty="0">
                <a:solidFill>
                  <a:srgbClr val="000000"/>
                </a:solidFill>
                <a:latin typeface="Times New Roman" pitchFamily="18" charset="0"/>
                <a:ea typeface="新細明體" charset="-120"/>
              </a:rPr>
              <a:t>The design &amp; specs of cellphones </a:t>
            </a:r>
            <a:r>
              <a:rPr lang="en-US" altLang="zh-TW" sz="2200" dirty="0">
                <a:solidFill>
                  <a:srgbClr val="000000"/>
                </a:solidFill>
                <a:latin typeface="Times New Roman" pitchFamily="18" charset="0"/>
                <a:ea typeface="新細明體" charset="-120"/>
                <a:sym typeface="Wingdings" pitchFamily="2" charset="2"/>
              </a:rPr>
              <a:t></a:t>
            </a:r>
          </a:p>
          <a:p>
            <a:pPr lvl="1" eaLnBrk="1" hangingPunct="1">
              <a:spcBef>
                <a:spcPts val="600"/>
              </a:spcBef>
            </a:pPr>
            <a:r>
              <a:rPr lang="en-US" altLang="zh-TW" sz="2200" dirty="0">
                <a:solidFill>
                  <a:srgbClr val="000000"/>
                </a:solidFill>
                <a:latin typeface="Times New Roman" pitchFamily="18" charset="0"/>
                <a:ea typeface="新細明體" charset="-120"/>
                <a:sym typeface="Wingdings" pitchFamily="2" charset="2"/>
              </a:rPr>
              <a:t>The functions of cellphone </a:t>
            </a:r>
          </a:p>
          <a:p>
            <a:pPr lvl="1" eaLnBrk="1" hangingPunct="1">
              <a:spcBef>
                <a:spcPts val="600"/>
              </a:spcBef>
            </a:pPr>
            <a:r>
              <a:rPr lang="en-US" altLang="zh-TW" sz="2200" dirty="0">
                <a:solidFill>
                  <a:srgbClr val="000000"/>
                </a:solidFill>
                <a:latin typeface="Times New Roman" pitchFamily="18" charset="0"/>
                <a:ea typeface="新細明體" charset="-120"/>
                <a:sym typeface="Wingdings" pitchFamily="2" charset="2"/>
              </a:rPr>
              <a:t>Cellphones produced based on the design</a:t>
            </a:r>
            <a:endParaRPr lang="en-US" altLang="zh-TW" sz="2200" b="1" dirty="0">
              <a:solidFill>
                <a:srgbClr val="0000CC"/>
              </a:solidFill>
              <a:latin typeface="Times New Roman" pitchFamily="18" charset="0"/>
              <a:ea typeface="新細明體" charset="-120"/>
              <a:sym typeface="Wingdings" pitchFamily="2" charset="2"/>
            </a:endParaRPr>
          </a:p>
          <a:p>
            <a:pPr lvl="1" eaLnBrk="1" hangingPunct="1">
              <a:spcBef>
                <a:spcPts val="600"/>
              </a:spcBef>
            </a:pPr>
            <a:r>
              <a:rPr lang="en-US" altLang="zh-TW" sz="2200" dirty="0">
                <a:solidFill>
                  <a:srgbClr val="000000"/>
                </a:solidFill>
                <a:latin typeface="Times New Roman" pitchFamily="18" charset="0"/>
                <a:ea typeface="新細明體" charset="-120"/>
                <a:sym typeface="Wingdings" panose="05000000000000000000" pitchFamily="2" charset="2"/>
              </a:rPr>
              <a:t>Syntax to create a cellphone object  </a:t>
            </a:r>
          </a:p>
          <a:p>
            <a:pPr lvl="1" eaLnBrk="1" hangingPunct="1">
              <a:spcBef>
                <a:spcPts val="600"/>
              </a:spcBef>
            </a:pPr>
            <a:r>
              <a:rPr lang="en-US" altLang="zh-TW" sz="2200" dirty="0">
                <a:solidFill>
                  <a:srgbClr val="000000"/>
                </a:solidFill>
                <a:latin typeface="Times New Roman" pitchFamily="18" charset="0"/>
                <a:ea typeface="新細明體" charset="-120"/>
                <a:sym typeface="Wingdings" panose="05000000000000000000" pitchFamily="2" charset="2"/>
              </a:rPr>
              <a:t>Call a cellphone object to perform its functions (e.g. Use a cellphone to make a call </a:t>
            </a:r>
            <a:endParaRPr lang="en-US" altLang="zh-TW" sz="2200" dirty="0">
              <a:solidFill>
                <a:srgbClr val="000000"/>
              </a:solidFill>
              <a:latin typeface="Times New Roman" pitchFamily="18" charset="0"/>
              <a:ea typeface="新細明體" charset="-120"/>
            </a:endParaRPr>
          </a:p>
        </p:txBody>
      </p:sp>
      <p:sp>
        <p:nvSpPr>
          <p:cNvPr id="5" name="投影片編號版面配置區 4"/>
          <p:cNvSpPr>
            <a:spLocks noGrp="1"/>
          </p:cNvSpPr>
          <p:nvPr>
            <p:ph type="sldNum" sz="quarter" idx="12"/>
          </p:nvPr>
        </p:nvSpPr>
        <p:spPr/>
        <p:txBody>
          <a:bodyPr/>
          <a:lstStyle/>
          <a:p>
            <a:fld id="{7479C09D-1F01-404C-A66B-D47A33C310CB}" type="slidenum">
              <a:rPr lang="en-US" altLang="zh-TW" smtClean="0"/>
              <a:pPr/>
              <a:t>2</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20</a:t>
            </a:fld>
            <a:endParaRPr lang="en-US" altLang="zh-TW"/>
          </a:p>
        </p:txBody>
      </p:sp>
      <p:grpSp>
        <p:nvGrpSpPr>
          <p:cNvPr id="7" name="群組 6"/>
          <p:cNvGrpSpPr/>
          <p:nvPr/>
        </p:nvGrpSpPr>
        <p:grpSpPr>
          <a:xfrm>
            <a:off x="609600" y="228600"/>
            <a:ext cx="7334250" cy="6066183"/>
            <a:chOff x="838200" y="533400"/>
            <a:chExt cx="7334250" cy="6066183"/>
          </a:xfrm>
        </p:grpSpPr>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t="43965" b="4310"/>
            <a:stretch/>
          </p:blipFill>
          <p:spPr>
            <a:xfrm>
              <a:off x="838200" y="533400"/>
              <a:ext cx="7334250" cy="5334000"/>
            </a:xfrm>
            <a:prstGeom prst="rect">
              <a:avLst/>
            </a:prstGeom>
          </p:spPr>
        </p:pic>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r="13523" b="92417"/>
            <a:stretch/>
          </p:blipFill>
          <p:spPr>
            <a:xfrm>
              <a:off x="867557" y="5840896"/>
              <a:ext cx="6447643" cy="758687"/>
            </a:xfrm>
            <a:prstGeom prst="rect">
              <a:avLst/>
            </a:prstGeom>
          </p:spPr>
        </p:pic>
      </p:grpSp>
    </p:spTree>
    <p:extLst>
      <p:ext uri="{BB962C8B-B14F-4D97-AF65-F5344CB8AC3E}">
        <p14:creationId xmlns:p14="http://schemas.microsoft.com/office/powerpoint/2010/main" val="3967392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21</a:t>
            </a:fld>
            <a:endParaRPr lang="en-US" altLang="zh-TW"/>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t="7583" r="13523" b="15651"/>
          <a:stretch/>
        </p:blipFill>
        <p:spPr>
          <a:xfrm>
            <a:off x="609600" y="57056"/>
            <a:ext cx="5638800" cy="6716807"/>
          </a:xfrm>
          <a:prstGeom prst="rect">
            <a:avLst/>
          </a:prstGeom>
        </p:spPr>
      </p:pic>
    </p:spTree>
    <p:extLst>
      <p:ext uri="{BB962C8B-B14F-4D97-AF65-F5344CB8AC3E}">
        <p14:creationId xmlns:p14="http://schemas.microsoft.com/office/powerpoint/2010/main" val="37858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22</a:t>
            </a:fld>
            <a:endParaRPr lang="en-US" altLang="zh-TW"/>
          </a:p>
        </p:txBody>
      </p:sp>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t="8629" b="21573"/>
          <a:stretch/>
        </p:blipFill>
        <p:spPr>
          <a:xfrm>
            <a:off x="622852" y="1281918"/>
            <a:ext cx="7430277" cy="1232682"/>
          </a:xfrm>
          <a:prstGeom prst="rect">
            <a:avLst/>
          </a:prstGeom>
        </p:spPr>
      </p:pic>
      <p:pic>
        <p:nvPicPr>
          <p:cNvPr id="8" name="圖片 7"/>
          <p:cNvPicPr>
            <a:picLocks noChangeAspect="1"/>
          </p:cNvPicPr>
          <p:nvPr/>
        </p:nvPicPr>
        <p:blipFill rotWithShape="1">
          <a:blip r:embed="rId3" cstate="print">
            <a:extLst>
              <a:ext uri="{28A0092B-C50C-407E-A947-70E740481C1C}">
                <a14:useLocalDpi xmlns:a14="http://schemas.microsoft.com/office/drawing/2010/main" val="0"/>
              </a:ext>
            </a:extLst>
          </a:blip>
          <a:srcRect t="3008" b="51911"/>
          <a:stretch/>
        </p:blipFill>
        <p:spPr>
          <a:xfrm>
            <a:off x="457200" y="2723322"/>
            <a:ext cx="7891164" cy="3753678"/>
          </a:xfrm>
          <a:prstGeom prst="rect">
            <a:avLst/>
          </a:prstGeom>
        </p:spPr>
      </p:pic>
      <p:pic>
        <p:nvPicPr>
          <p:cNvPr id="10" name="圖片 9"/>
          <p:cNvPicPr>
            <a:picLocks noChangeAspect="1"/>
          </p:cNvPicPr>
          <p:nvPr/>
        </p:nvPicPr>
        <p:blipFill rotWithShape="1">
          <a:blip r:embed="rId4" cstate="print">
            <a:extLst>
              <a:ext uri="{28A0092B-C50C-407E-A947-70E740481C1C}">
                <a14:useLocalDpi xmlns:a14="http://schemas.microsoft.com/office/drawing/2010/main" val="0"/>
              </a:ext>
            </a:extLst>
          </a:blip>
          <a:srcRect t="84112" r="24543" b="5555"/>
          <a:stretch/>
        </p:blipFill>
        <p:spPr>
          <a:xfrm>
            <a:off x="609600" y="228600"/>
            <a:ext cx="5504092" cy="1011378"/>
          </a:xfrm>
          <a:prstGeom prst="rect">
            <a:avLst/>
          </a:prstGeom>
        </p:spPr>
      </p:pic>
    </p:spTree>
    <p:extLst>
      <p:ext uri="{BB962C8B-B14F-4D97-AF65-F5344CB8AC3E}">
        <p14:creationId xmlns:p14="http://schemas.microsoft.com/office/powerpoint/2010/main" val="2283902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23</a:t>
            </a:fld>
            <a:endParaRPr lang="en-US" altLang="zh-TW"/>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l="2489" t="50206" r="10001" b="8631"/>
          <a:stretch/>
        </p:blipFill>
        <p:spPr>
          <a:xfrm>
            <a:off x="1295398" y="761999"/>
            <a:ext cx="6448189" cy="3200401"/>
          </a:xfrm>
          <a:prstGeom prst="rect">
            <a:avLst/>
          </a:prstGeom>
        </p:spPr>
      </p:pic>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l="2305" t="6295" r="30035" b="24235"/>
          <a:stretch/>
        </p:blipFill>
        <p:spPr>
          <a:xfrm>
            <a:off x="1295398" y="3904181"/>
            <a:ext cx="4648200" cy="2057400"/>
          </a:xfrm>
          <a:prstGeom prst="rect">
            <a:avLst/>
          </a:prstGeom>
        </p:spPr>
      </p:pic>
      <p:sp>
        <p:nvSpPr>
          <p:cNvPr id="9" name="矩形 8"/>
          <p:cNvSpPr/>
          <p:nvPr/>
        </p:nvSpPr>
        <p:spPr>
          <a:xfrm>
            <a:off x="1219200" y="685800"/>
            <a:ext cx="5638802" cy="5334000"/>
          </a:xfrm>
          <a:prstGeom prst="rect">
            <a:avLst/>
          </a:prstGeom>
          <a:noFill/>
          <a:ln w="12700" cmpd="sng">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143000" y="1135062"/>
            <a:ext cx="4021341" cy="488473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147219" y="979685"/>
            <a:ext cx="2055371" cy="307777"/>
          </a:xfrm>
          <a:prstGeom prst="rect">
            <a:avLst/>
          </a:prstGeom>
          <a:noFill/>
        </p:spPr>
        <p:txBody>
          <a:bodyPr wrap="none" rtlCol="0">
            <a:spAutoFit/>
          </a:bodyPr>
          <a:lstStyle/>
          <a:p>
            <a:r>
              <a:rPr lang="en-US" altLang="zh-TW" sz="1400" dirty="0" err="1">
                <a:solidFill>
                  <a:srgbClr val="FF0000"/>
                </a:solidFill>
              </a:rPr>
              <a:t>processGrades</a:t>
            </a:r>
            <a:r>
              <a:rPr lang="en-US" altLang="zh-TW" sz="1400" dirty="0">
                <a:solidFill>
                  <a:srgbClr val="FF0000"/>
                </a:solidFill>
              </a:rPr>
              <a:t>()</a:t>
            </a:r>
            <a:r>
              <a:rPr lang="zh-TW" altLang="en-US" sz="1400" dirty="0">
                <a:solidFill>
                  <a:srgbClr val="FF0000"/>
                </a:solidFill>
              </a:rPr>
              <a:t>的結果</a:t>
            </a:r>
          </a:p>
        </p:txBody>
      </p:sp>
      <p:sp>
        <p:nvSpPr>
          <p:cNvPr id="12" name="矩形 11"/>
          <p:cNvSpPr/>
          <p:nvPr/>
        </p:nvSpPr>
        <p:spPr>
          <a:xfrm>
            <a:off x="1312660" y="1203324"/>
            <a:ext cx="1811541" cy="207327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103674" y="1331145"/>
            <a:ext cx="1925527" cy="307777"/>
          </a:xfrm>
          <a:prstGeom prst="rect">
            <a:avLst/>
          </a:prstGeom>
          <a:noFill/>
        </p:spPr>
        <p:txBody>
          <a:bodyPr wrap="none" rtlCol="0">
            <a:spAutoFit/>
          </a:bodyPr>
          <a:lstStyle/>
          <a:p>
            <a:r>
              <a:rPr lang="en-US" altLang="zh-TW" sz="1400" dirty="0" err="1">
                <a:solidFill>
                  <a:srgbClr val="FF0000"/>
                </a:solidFill>
              </a:rPr>
              <a:t>outputGrades</a:t>
            </a:r>
            <a:r>
              <a:rPr lang="en-US" altLang="zh-TW" sz="1400" dirty="0">
                <a:solidFill>
                  <a:srgbClr val="FF0000"/>
                </a:solidFill>
              </a:rPr>
              <a:t>()</a:t>
            </a:r>
            <a:r>
              <a:rPr lang="zh-TW" altLang="en-US" sz="1400" dirty="0">
                <a:solidFill>
                  <a:srgbClr val="FF0000"/>
                </a:solidFill>
              </a:rPr>
              <a:t>的結果</a:t>
            </a:r>
          </a:p>
        </p:txBody>
      </p:sp>
      <p:sp>
        <p:nvSpPr>
          <p:cNvPr id="14" name="矩形 13"/>
          <p:cNvSpPr/>
          <p:nvPr/>
        </p:nvSpPr>
        <p:spPr>
          <a:xfrm>
            <a:off x="1295402" y="3359217"/>
            <a:ext cx="2286000" cy="16662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3581401" y="3276600"/>
            <a:ext cx="1530034" cy="276999"/>
          </a:xfrm>
          <a:prstGeom prst="rect">
            <a:avLst/>
          </a:prstGeom>
          <a:noFill/>
        </p:spPr>
        <p:txBody>
          <a:bodyPr wrap="none" rtlCol="0">
            <a:spAutoFit/>
          </a:bodyPr>
          <a:lstStyle/>
          <a:p>
            <a:r>
              <a:rPr lang="en-US" altLang="zh-TW" sz="1200" dirty="0" err="1">
                <a:solidFill>
                  <a:srgbClr val="FF0000"/>
                </a:solidFill>
              </a:rPr>
              <a:t>getAverage</a:t>
            </a:r>
            <a:r>
              <a:rPr lang="en-US" altLang="zh-TW" sz="1200" dirty="0">
                <a:solidFill>
                  <a:srgbClr val="FF0000"/>
                </a:solidFill>
              </a:rPr>
              <a:t>()</a:t>
            </a:r>
            <a:r>
              <a:rPr lang="zh-TW" altLang="en-US" sz="1200" dirty="0">
                <a:solidFill>
                  <a:srgbClr val="FF0000"/>
                </a:solidFill>
              </a:rPr>
              <a:t>的結果</a:t>
            </a:r>
          </a:p>
        </p:txBody>
      </p:sp>
      <p:sp>
        <p:nvSpPr>
          <p:cNvPr id="16" name="矩形 15"/>
          <p:cNvSpPr/>
          <p:nvPr/>
        </p:nvSpPr>
        <p:spPr>
          <a:xfrm>
            <a:off x="1295401" y="3561832"/>
            <a:ext cx="2286000" cy="15398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295401" y="3733799"/>
            <a:ext cx="2286000" cy="16137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3581401" y="3475623"/>
            <a:ext cx="1635384" cy="276999"/>
          </a:xfrm>
          <a:prstGeom prst="rect">
            <a:avLst/>
          </a:prstGeom>
          <a:noFill/>
        </p:spPr>
        <p:txBody>
          <a:bodyPr wrap="none" rtlCol="0">
            <a:spAutoFit/>
          </a:bodyPr>
          <a:lstStyle/>
          <a:p>
            <a:r>
              <a:rPr lang="en-US" altLang="zh-TW" sz="1200" dirty="0" err="1">
                <a:solidFill>
                  <a:srgbClr val="FF0000"/>
                </a:solidFill>
              </a:rPr>
              <a:t>getMinumum</a:t>
            </a:r>
            <a:r>
              <a:rPr lang="en-US" altLang="zh-TW" sz="1200" dirty="0">
                <a:solidFill>
                  <a:srgbClr val="FF0000"/>
                </a:solidFill>
              </a:rPr>
              <a:t>()</a:t>
            </a:r>
            <a:r>
              <a:rPr lang="zh-TW" altLang="en-US" sz="1200" dirty="0">
                <a:solidFill>
                  <a:srgbClr val="FF0000"/>
                </a:solidFill>
              </a:rPr>
              <a:t>的結果</a:t>
            </a:r>
          </a:p>
        </p:txBody>
      </p:sp>
      <p:sp>
        <p:nvSpPr>
          <p:cNvPr id="19" name="文字方塊 18"/>
          <p:cNvSpPr txBox="1"/>
          <p:nvPr/>
        </p:nvSpPr>
        <p:spPr>
          <a:xfrm>
            <a:off x="3575367" y="3657600"/>
            <a:ext cx="1627369" cy="276999"/>
          </a:xfrm>
          <a:prstGeom prst="rect">
            <a:avLst/>
          </a:prstGeom>
          <a:noFill/>
        </p:spPr>
        <p:txBody>
          <a:bodyPr wrap="none" rtlCol="0">
            <a:spAutoFit/>
          </a:bodyPr>
          <a:lstStyle/>
          <a:p>
            <a:r>
              <a:rPr lang="en-US" altLang="zh-TW" sz="1200" dirty="0" err="1">
                <a:solidFill>
                  <a:srgbClr val="FF0000"/>
                </a:solidFill>
              </a:rPr>
              <a:t>getMaximum</a:t>
            </a:r>
            <a:r>
              <a:rPr lang="en-US" altLang="zh-TW" sz="1200" dirty="0">
                <a:solidFill>
                  <a:srgbClr val="FF0000"/>
                </a:solidFill>
              </a:rPr>
              <a:t>()</a:t>
            </a:r>
            <a:r>
              <a:rPr lang="zh-TW" altLang="en-US" sz="1200" dirty="0">
                <a:solidFill>
                  <a:srgbClr val="FF0000"/>
                </a:solidFill>
              </a:rPr>
              <a:t>的結果</a:t>
            </a:r>
          </a:p>
        </p:txBody>
      </p:sp>
      <p:sp>
        <p:nvSpPr>
          <p:cNvPr id="20" name="矩形 19"/>
          <p:cNvSpPr/>
          <p:nvPr/>
        </p:nvSpPr>
        <p:spPr>
          <a:xfrm>
            <a:off x="1292133" y="3964005"/>
            <a:ext cx="1832068" cy="192931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3162643" y="4182546"/>
            <a:ext cx="1789272" cy="276999"/>
          </a:xfrm>
          <a:prstGeom prst="rect">
            <a:avLst/>
          </a:prstGeom>
          <a:noFill/>
        </p:spPr>
        <p:txBody>
          <a:bodyPr wrap="none" rtlCol="0">
            <a:spAutoFit/>
          </a:bodyPr>
          <a:lstStyle/>
          <a:p>
            <a:r>
              <a:rPr lang="en-US" altLang="zh-TW" sz="1200" dirty="0" err="1">
                <a:solidFill>
                  <a:srgbClr val="FF0000"/>
                </a:solidFill>
              </a:rPr>
              <a:t>outputBarChart</a:t>
            </a:r>
            <a:r>
              <a:rPr lang="en-US" altLang="zh-TW" sz="1200" dirty="0">
                <a:solidFill>
                  <a:srgbClr val="FF0000"/>
                </a:solidFill>
              </a:rPr>
              <a:t>()</a:t>
            </a:r>
            <a:r>
              <a:rPr lang="zh-TW" altLang="en-US" sz="1200" dirty="0">
                <a:solidFill>
                  <a:srgbClr val="FF0000"/>
                </a:solidFill>
              </a:rPr>
              <a:t>的結果</a:t>
            </a:r>
          </a:p>
        </p:txBody>
      </p:sp>
    </p:spTree>
    <p:extLst>
      <p:ext uri="{BB962C8B-B14F-4D97-AF65-F5344CB8AC3E}">
        <p14:creationId xmlns:p14="http://schemas.microsoft.com/office/powerpoint/2010/main" val="97199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animBg="1"/>
      <p:bldP spid="18" grpId="0"/>
      <p:bldP spid="19" grpId="0"/>
      <p:bldP spid="20"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0824B8-5C87-4C31-9B2A-BC00335D30E4}"/>
              </a:ext>
            </a:extLst>
          </p:cNvPr>
          <p:cNvSpPr>
            <a:spLocks noGrp="1"/>
          </p:cNvSpPr>
          <p:nvPr>
            <p:ph type="title"/>
          </p:nvPr>
        </p:nvSpPr>
        <p:spPr>
          <a:xfrm>
            <a:off x="420757" y="0"/>
            <a:ext cx="8229600" cy="1143000"/>
          </a:xfrm>
        </p:spPr>
        <p:txBody>
          <a:bodyPr>
            <a:normAutofit/>
          </a:bodyPr>
          <a:lstStyle/>
          <a:p>
            <a:r>
              <a:rPr lang="en-US" altLang="zh-TW" dirty="0">
                <a:solidFill>
                  <a:srgbClr val="24B5A1"/>
                </a:solidFill>
                <a:effectLst/>
                <a:latin typeface="Arial"/>
              </a:rPr>
              <a:t>L6-5 </a:t>
            </a:r>
            <a:r>
              <a:rPr lang="en-US" altLang="zh-TW" dirty="0">
                <a:solidFill>
                  <a:srgbClr val="0000CC"/>
                </a:solidFill>
                <a:effectLst/>
                <a:latin typeface="Arial" panose="020B0604020202020204" pitchFamily="34" charset="0"/>
                <a:cs typeface="Arial" panose="020B0604020202020204" pitchFamily="34" charset="0"/>
              </a:rPr>
              <a:t>Introduce method </a:t>
            </a:r>
            <a:r>
              <a:rPr lang="en-US" altLang="zh-TW" i="1" dirty="0" err="1">
                <a:solidFill>
                  <a:srgbClr val="0000CC"/>
                </a:solidFill>
                <a:effectLst/>
                <a:latin typeface="Arial" panose="020B0604020202020204" pitchFamily="34" charset="0"/>
                <a:cs typeface="Arial" panose="020B0604020202020204" pitchFamily="34" charset="0"/>
              </a:rPr>
              <a:t>toString</a:t>
            </a:r>
            <a:endParaRPr lang="zh-TW" altLang="en-US" i="1" dirty="0"/>
          </a:p>
        </p:txBody>
      </p:sp>
      <p:sp>
        <p:nvSpPr>
          <p:cNvPr id="3" name="文字版面配置區 2">
            <a:extLst>
              <a:ext uri="{FF2B5EF4-FFF2-40B4-BE49-F238E27FC236}">
                <a16:creationId xmlns:a16="http://schemas.microsoft.com/office/drawing/2014/main" id="{812E0AA6-FA32-452D-95D3-4EA04F0EEDD7}"/>
              </a:ext>
            </a:extLst>
          </p:cNvPr>
          <p:cNvSpPr>
            <a:spLocks noGrp="1"/>
          </p:cNvSpPr>
          <p:nvPr>
            <p:ph type="body" idx="1"/>
          </p:nvPr>
        </p:nvSpPr>
        <p:spPr>
          <a:xfrm>
            <a:off x="266700" y="914400"/>
            <a:ext cx="8610600" cy="1676400"/>
          </a:xfrm>
        </p:spPr>
        <p:txBody>
          <a:bodyPr/>
          <a:lstStyle/>
          <a:p>
            <a:r>
              <a:rPr lang="en-US" altLang="zh-TW" sz="2400" dirty="0">
                <a:latin typeface="Arial" panose="020B0604020202020204" pitchFamily="34" charset="0"/>
                <a:cs typeface="Arial" panose="020B0604020202020204" pitchFamily="34" charset="0"/>
              </a:rPr>
              <a:t>Java has the </a:t>
            </a:r>
            <a:r>
              <a:rPr lang="en-US" altLang="zh-TW" sz="2400" dirty="0" err="1">
                <a:latin typeface="Arial" panose="020B0604020202020204" pitchFamily="34" charset="0"/>
                <a:cs typeface="Arial" panose="020B0604020202020204" pitchFamily="34" charset="0"/>
              </a:rPr>
              <a:t>toString</a:t>
            </a:r>
            <a:r>
              <a:rPr lang="en-US" altLang="zh-TW" sz="2400" dirty="0">
                <a:latin typeface="Arial" panose="020B0604020202020204" pitchFamily="34" charset="0"/>
                <a:cs typeface="Arial" panose="020B0604020202020204" pitchFamily="34" charset="0"/>
              </a:rPr>
              <a:t> method for returning a particular string (</a:t>
            </a:r>
            <a:r>
              <a:rPr lang="zh-TW" altLang="en-US" sz="2400" dirty="0">
                <a:latin typeface="Arial" panose="020B0604020202020204" pitchFamily="34" charset="0"/>
                <a:cs typeface="Arial" panose="020B0604020202020204" pitchFamily="34" charset="0"/>
              </a:rPr>
              <a:t>列印物件</a:t>
            </a:r>
            <a:r>
              <a:rPr lang="en-US" altLang="zh-TW" sz="2400" dirty="0">
                <a:latin typeface="Arial" panose="020B0604020202020204" pitchFamily="34" charset="0"/>
                <a:cs typeface="Arial" panose="020B0604020202020204" pitchFamily="34" charset="0"/>
              </a:rPr>
              <a:t>)</a:t>
            </a:r>
            <a:r>
              <a:rPr lang="zh-TW" altLang="en-US" sz="2400" dirty="0">
                <a:latin typeface="Arial" panose="020B0604020202020204" pitchFamily="34" charset="0"/>
                <a:cs typeface="Arial" panose="020B0604020202020204" pitchFamily="34" charset="0"/>
              </a:rPr>
              <a:t> </a:t>
            </a:r>
            <a:r>
              <a:rPr lang="en-US" altLang="zh-TW" sz="2400" dirty="0">
                <a:latin typeface="Arial" panose="020B0604020202020204" pitchFamily="34" charset="0"/>
                <a:cs typeface="Arial" panose="020B0604020202020204" pitchFamily="34" charset="0"/>
              </a:rPr>
              <a:t>when this method of an object is called.</a:t>
            </a:r>
          </a:p>
          <a:p>
            <a:r>
              <a:rPr lang="en-US" altLang="zh-TW" sz="2400" dirty="0">
                <a:latin typeface="Arial" panose="020B0604020202020204" pitchFamily="34" charset="0"/>
                <a:cs typeface="Arial" panose="020B0604020202020204" pitchFamily="34" charset="0"/>
              </a:rPr>
              <a:t>The method can be </a:t>
            </a:r>
            <a:r>
              <a:rPr lang="en-US" altLang="zh-TW" sz="2400" b="1" i="1" dirty="0">
                <a:latin typeface="Arial" panose="020B0604020202020204" pitchFamily="34" charset="0"/>
                <a:cs typeface="Arial" panose="020B0604020202020204" pitchFamily="34" charset="0"/>
              </a:rPr>
              <a:t>redefined</a:t>
            </a:r>
            <a:r>
              <a:rPr lang="en-US" altLang="zh-TW" sz="2400" dirty="0">
                <a:latin typeface="Arial" panose="020B0604020202020204" pitchFamily="34" charset="0"/>
                <a:cs typeface="Arial" panose="020B0604020202020204" pitchFamily="34" charset="0"/>
              </a:rPr>
              <a:t> if it is needed</a:t>
            </a:r>
          </a:p>
          <a:p>
            <a:r>
              <a:rPr lang="en-US" altLang="zh-TW" sz="2400" b="1" i="1" dirty="0">
                <a:solidFill>
                  <a:srgbClr val="006600"/>
                </a:solidFill>
                <a:latin typeface="Arial" panose="020B0604020202020204" pitchFamily="34" charset="0"/>
                <a:cs typeface="Arial" panose="020B0604020202020204" pitchFamily="34" charset="0"/>
              </a:rPr>
              <a:t>Example</a:t>
            </a:r>
            <a:r>
              <a:rPr lang="en-US" altLang="zh-TW" sz="2400" dirty="0"/>
              <a:t>:</a:t>
            </a:r>
            <a:endParaRPr lang="zh-TW" altLang="en-US" sz="2400" dirty="0"/>
          </a:p>
        </p:txBody>
      </p:sp>
      <p:sp>
        <p:nvSpPr>
          <p:cNvPr id="4" name="投影片編號版面配置區 3">
            <a:extLst>
              <a:ext uri="{FF2B5EF4-FFF2-40B4-BE49-F238E27FC236}">
                <a16:creationId xmlns:a16="http://schemas.microsoft.com/office/drawing/2014/main" id="{AE4D067C-E813-4E82-94F5-95986DEB617E}"/>
              </a:ext>
            </a:extLst>
          </p:cNvPr>
          <p:cNvSpPr>
            <a:spLocks noGrp="1"/>
          </p:cNvSpPr>
          <p:nvPr>
            <p:ph type="sldNum" sz="quarter" idx="12"/>
          </p:nvPr>
        </p:nvSpPr>
        <p:spPr/>
        <p:txBody>
          <a:bodyPr/>
          <a:lstStyle/>
          <a:p>
            <a:fld id="{7479C09D-1F01-404C-A66B-D47A33C310CB}" type="slidenum">
              <a:rPr lang="en-US" altLang="zh-TW" smtClean="0"/>
              <a:pPr/>
              <a:t>24</a:t>
            </a:fld>
            <a:endParaRPr lang="en-US" altLang="zh-TW"/>
          </a:p>
        </p:txBody>
      </p:sp>
      <p:sp>
        <p:nvSpPr>
          <p:cNvPr id="5" name="文字方塊 4">
            <a:extLst>
              <a:ext uri="{FF2B5EF4-FFF2-40B4-BE49-F238E27FC236}">
                <a16:creationId xmlns:a16="http://schemas.microsoft.com/office/drawing/2014/main" id="{BD17769F-93E7-49C9-B7C5-2AEBB14A8775}"/>
              </a:ext>
            </a:extLst>
          </p:cNvPr>
          <p:cNvSpPr txBox="1"/>
          <p:nvPr/>
        </p:nvSpPr>
        <p:spPr>
          <a:xfrm>
            <a:off x="2362200" y="2209800"/>
            <a:ext cx="5751443" cy="2062103"/>
          </a:xfrm>
          <a:prstGeom prst="rect">
            <a:avLst/>
          </a:prstGeom>
          <a:solidFill>
            <a:srgbClr val="FFFF00"/>
          </a:solidFill>
        </p:spPr>
        <p:txBody>
          <a:bodyPr wrap="square" rtlCol="0">
            <a:spAutoFit/>
          </a:bodyPr>
          <a:lstStyle/>
          <a:p>
            <a:r>
              <a:rPr lang="en-US" altLang="zh-TW" sz="1600" dirty="0"/>
              <a:t>public class Account{</a:t>
            </a:r>
          </a:p>
          <a:p>
            <a:r>
              <a:rPr lang="en-US" altLang="zh-TW" sz="1600" dirty="0"/>
              <a:t>   private String name;</a:t>
            </a:r>
          </a:p>
          <a:p>
            <a:r>
              <a:rPr lang="en-US" altLang="zh-TW" sz="1600" dirty="0"/>
              <a:t>   private String </a:t>
            </a:r>
            <a:r>
              <a:rPr lang="en-US" altLang="zh-TW" sz="1600" dirty="0" err="1"/>
              <a:t>acctNo</a:t>
            </a:r>
            <a:r>
              <a:rPr lang="en-US" altLang="zh-TW" sz="1600" dirty="0"/>
              <a:t>;</a:t>
            </a:r>
          </a:p>
          <a:p>
            <a:r>
              <a:rPr lang="en-US" altLang="zh-TW" sz="1600" dirty="0"/>
              <a:t>   private double balance;</a:t>
            </a:r>
          </a:p>
          <a:p>
            <a:r>
              <a:rPr lang="en-US" altLang="zh-TW" sz="1600" dirty="0"/>
              <a:t>   //the constructors, get-&amp;set- methods </a:t>
            </a:r>
            <a:r>
              <a:rPr lang="zh-TW" altLang="en-US" sz="1600" dirty="0"/>
              <a:t>因篇幅在此略</a:t>
            </a:r>
            <a:endParaRPr lang="en-US" altLang="zh-TW" sz="1600" dirty="0"/>
          </a:p>
          <a:p>
            <a:r>
              <a:rPr lang="en-US" altLang="zh-TW" sz="1600" dirty="0"/>
              <a:t>   public String </a:t>
            </a:r>
            <a:r>
              <a:rPr lang="en-US" altLang="zh-TW" sz="1600" dirty="0" err="1"/>
              <a:t>toString</a:t>
            </a:r>
            <a:r>
              <a:rPr lang="en-US" altLang="zh-TW" sz="1600" dirty="0"/>
              <a:t>(){</a:t>
            </a:r>
          </a:p>
          <a:p>
            <a:r>
              <a:rPr lang="en-US" altLang="zh-TW" sz="1600" dirty="0"/>
              <a:t>     return “</a:t>
            </a:r>
            <a:r>
              <a:rPr lang="zh-TW" altLang="en-US" sz="1600" dirty="0"/>
              <a:t>帳號戶名</a:t>
            </a:r>
            <a:r>
              <a:rPr lang="en-US" altLang="zh-TW" sz="1600" dirty="0"/>
              <a:t>: ” +</a:t>
            </a:r>
            <a:r>
              <a:rPr lang="zh-TW" altLang="en-US" sz="1600" dirty="0"/>
              <a:t> </a:t>
            </a:r>
            <a:r>
              <a:rPr lang="en-US" altLang="zh-TW" sz="1600" dirty="0" err="1"/>
              <a:t>getName</a:t>
            </a:r>
            <a:r>
              <a:rPr lang="en-US" altLang="zh-TW" sz="1600" dirty="0"/>
              <a:t>() + “  </a:t>
            </a:r>
            <a:r>
              <a:rPr lang="zh-TW" altLang="en-US" sz="1600" dirty="0"/>
              <a:t>餘額</a:t>
            </a:r>
            <a:r>
              <a:rPr lang="en-US" altLang="zh-TW" sz="1600" dirty="0"/>
              <a:t>: ”+</a:t>
            </a:r>
            <a:r>
              <a:rPr lang="zh-TW" altLang="en-US" sz="1600" dirty="0"/>
              <a:t> </a:t>
            </a:r>
            <a:r>
              <a:rPr lang="en-US" altLang="zh-TW" sz="1600" dirty="0" err="1"/>
              <a:t>getBalance</a:t>
            </a:r>
            <a:r>
              <a:rPr lang="en-US" altLang="zh-TW" sz="1600" dirty="0"/>
              <a:t>();</a:t>
            </a:r>
          </a:p>
          <a:p>
            <a:r>
              <a:rPr lang="en-US" altLang="zh-TW" sz="1600" dirty="0"/>
              <a:t>}</a:t>
            </a:r>
            <a:endParaRPr lang="zh-TW" altLang="en-US" sz="1600" dirty="0"/>
          </a:p>
        </p:txBody>
      </p:sp>
      <p:sp>
        <p:nvSpPr>
          <p:cNvPr id="6" name="文字方塊 5">
            <a:extLst>
              <a:ext uri="{FF2B5EF4-FFF2-40B4-BE49-F238E27FC236}">
                <a16:creationId xmlns:a16="http://schemas.microsoft.com/office/drawing/2014/main" id="{D76D0525-507C-4BD5-A8EE-17440ECA17E2}"/>
              </a:ext>
            </a:extLst>
          </p:cNvPr>
          <p:cNvSpPr txBox="1"/>
          <p:nvPr/>
        </p:nvSpPr>
        <p:spPr>
          <a:xfrm>
            <a:off x="2362200" y="4419600"/>
            <a:ext cx="5751443" cy="1815882"/>
          </a:xfrm>
          <a:prstGeom prst="rect">
            <a:avLst/>
          </a:prstGeom>
          <a:solidFill>
            <a:srgbClr val="FFFF00"/>
          </a:solidFill>
        </p:spPr>
        <p:txBody>
          <a:bodyPr wrap="square" rtlCol="0">
            <a:spAutoFit/>
          </a:bodyPr>
          <a:lstStyle/>
          <a:p>
            <a:r>
              <a:rPr lang="en-US" altLang="zh-TW" sz="1600" dirty="0"/>
              <a:t>public class Banking{</a:t>
            </a:r>
          </a:p>
          <a:p>
            <a:r>
              <a:rPr lang="en-US" altLang="zh-TW" sz="1600" dirty="0"/>
              <a:t>   public static void main(String [] </a:t>
            </a:r>
            <a:r>
              <a:rPr lang="en-US" altLang="zh-TW" sz="1600" dirty="0" err="1"/>
              <a:t>args</a:t>
            </a:r>
            <a:r>
              <a:rPr lang="en-US" altLang="zh-TW" sz="1600" dirty="0"/>
              <a:t>){</a:t>
            </a:r>
          </a:p>
          <a:p>
            <a:r>
              <a:rPr lang="en-US" altLang="zh-TW" sz="1600" dirty="0"/>
              <a:t>      Account a1 = new Account(“Mary”, “001”);</a:t>
            </a:r>
          </a:p>
          <a:p>
            <a:r>
              <a:rPr lang="en-US" altLang="zh-TW" sz="1600" dirty="0"/>
              <a:t>      a1.deposit(100.0);</a:t>
            </a:r>
          </a:p>
          <a:p>
            <a:r>
              <a:rPr lang="en-US" altLang="zh-TW" sz="1600" dirty="0"/>
              <a:t>      </a:t>
            </a:r>
            <a:r>
              <a:rPr lang="en-US" altLang="zh-TW" sz="1600" dirty="0" err="1"/>
              <a:t>System.out.println</a:t>
            </a:r>
            <a:r>
              <a:rPr lang="en-US" altLang="zh-TW" sz="1600" dirty="0"/>
              <a:t>(a1); </a:t>
            </a:r>
          </a:p>
          <a:p>
            <a:r>
              <a:rPr lang="en-US" altLang="zh-TW" sz="1600" dirty="0"/>
              <a:t>   }   </a:t>
            </a:r>
          </a:p>
          <a:p>
            <a:r>
              <a:rPr lang="en-US" altLang="zh-TW" sz="1600" dirty="0"/>
              <a:t>}</a:t>
            </a:r>
            <a:endParaRPr lang="zh-TW" altLang="en-US" sz="1600" dirty="0"/>
          </a:p>
        </p:txBody>
      </p:sp>
      <p:pic>
        <p:nvPicPr>
          <p:cNvPr id="8" name="圖片 7">
            <a:extLst>
              <a:ext uri="{FF2B5EF4-FFF2-40B4-BE49-F238E27FC236}">
                <a16:creationId xmlns:a16="http://schemas.microsoft.com/office/drawing/2014/main" id="{6CE3F1E1-9350-48C0-859D-840F85ACF3E3}"/>
              </a:ext>
            </a:extLst>
          </p:cNvPr>
          <p:cNvPicPr>
            <a:picLocks noChangeAspect="1"/>
          </p:cNvPicPr>
          <p:nvPr/>
        </p:nvPicPr>
        <p:blipFill rotWithShape="1">
          <a:blip r:embed="rId2"/>
          <a:srcRect t="83333" r="54776" b="7967"/>
          <a:stretch/>
        </p:blipFill>
        <p:spPr>
          <a:xfrm>
            <a:off x="4379843" y="5786497"/>
            <a:ext cx="3608070" cy="596682"/>
          </a:xfrm>
          <a:prstGeom prst="rect">
            <a:avLst/>
          </a:prstGeom>
        </p:spPr>
      </p:pic>
    </p:spTree>
    <p:extLst>
      <p:ext uri="{BB962C8B-B14F-4D97-AF65-F5344CB8AC3E}">
        <p14:creationId xmlns:p14="http://schemas.microsoft.com/office/powerpoint/2010/main" val="388513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16565"/>
            <a:ext cx="8229600" cy="884238"/>
          </a:xfrm>
        </p:spPr>
        <p:txBody>
          <a:bodyPr>
            <a:normAutofit/>
          </a:bodyPr>
          <a:lstStyle/>
          <a:p>
            <a:r>
              <a:rPr lang="en-US" altLang="zh-TW" i="1" dirty="0">
                <a:solidFill>
                  <a:srgbClr val="FF0000"/>
                </a:solidFill>
                <a:effectLst/>
                <a:latin typeface="Arial" panose="020B0604020202020204" pitchFamily="34" charset="0"/>
                <a:cs typeface="Arial" panose="020B0604020202020204" pitchFamily="34" charset="0"/>
              </a:rPr>
              <a:t>EXE 6_2</a:t>
            </a:r>
            <a:endParaRPr lang="zh-TW" altLang="en-US" sz="2400" b="0" dirty="0">
              <a:solidFill>
                <a:schemeClr val="tx1"/>
              </a:solidFill>
              <a:effectLst/>
              <a:latin typeface="Arial" panose="020B0604020202020204" pitchFamily="34" charset="0"/>
              <a:cs typeface="Arial" panose="020B0604020202020204" pitchFamily="34" charset="0"/>
            </a:endParaRPr>
          </a:p>
        </p:txBody>
      </p:sp>
      <p:sp>
        <p:nvSpPr>
          <p:cNvPr id="3" name="文字版面配置區 2"/>
          <p:cNvSpPr>
            <a:spLocks noGrp="1"/>
          </p:cNvSpPr>
          <p:nvPr>
            <p:ph type="body" idx="1"/>
          </p:nvPr>
        </p:nvSpPr>
        <p:spPr>
          <a:xfrm>
            <a:off x="142461" y="762000"/>
            <a:ext cx="8839200" cy="4906962"/>
          </a:xfrm>
        </p:spPr>
        <p:txBody>
          <a:bodyPr/>
          <a:lstStyle/>
          <a:p>
            <a:pPr marL="109537" indent="0">
              <a:buNone/>
            </a:pPr>
            <a:r>
              <a:rPr lang="en-US" altLang="zh-TW" sz="2400" dirty="0">
                <a:latin typeface="Arial" panose="020B0604020202020204" pitchFamily="34" charset="0"/>
                <a:cs typeface="Arial" panose="020B0604020202020204" pitchFamily="34" charset="0"/>
              </a:rPr>
              <a:t>(Banking system cont’d). Suppose that opening an account requires customer name, account number, and additionally the amount of money to deposit during the opening.</a:t>
            </a:r>
          </a:p>
          <a:p>
            <a:pPr marL="566737" indent="-457200">
              <a:spcBef>
                <a:spcPts val="1200"/>
              </a:spcBef>
              <a:buFont typeface="+mj-lt"/>
              <a:buAutoNum type="arabicPeriod"/>
            </a:pPr>
            <a:r>
              <a:rPr lang="en-US" altLang="zh-TW" sz="2200" dirty="0">
                <a:latin typeface="Arial" panose="020B0604020202020204" pitchFamily="34" charset="0"/>
                <a:cs typeface="Arial" panose="020B0604020202020204" pitchFamily="34" charset="0"/>
              </a:rPr>
              <a:t>Define Account’s constructor.</a:t>
            </a:r>
          </a:p>
          <a:p>
            <a:pPr marL="566737" indent="-457200">
              <a:spcBef>
                <a:spcPts val="1200"/>
              </a:spcBef>
              <a:buFont typeface="+mj-lt"/>
              <a:buAutoNum type="arabicPeriod"/>
            </a:pPr>
            <a:r>
              <a:rPr lang="en-US" altLang="zh-TW" sz="2200" dirty="0">
                <a:latin typeface="Arial" panose="020B0604020202020204" pitchFamily="34" charset="0"/>
                <a:cs typeface="Arial" panose="020B0604020202020204" pitchFamily="34" charset="0"/>
              </a:rPr>
              <a:t>Define the two functional methods: deposit</a:t>
            </a:r>
            <a:r>
              <a:rPr lang="zh-TW" altLang="en-US" sz="2200" dirty="0">
                <a:latin typeface="Arial" panose="020B0604020202020204" pitchFamily="34" charset="0"/>
                <a:cs typeface="Arial" panose="020B0604020202020204" pitchFamily="34" charset="0"/>
              </a:rPr>
              <a:t> </a:t>
            </a:r>
            <a:r>
              <a:rPr lang="en-US" altLang="zh-TW" sz="2200" dirty="0">
                <a:latin typeface="Arial" panose="020B0604020202020204" pitchFamily="34" charset="0"/>
                <a:cs typeface="Arial" panose="020B0604020202020204" pitchFamily="34" charset="0"/>
              </a:rPr>
              <a:t>&amp; withdraw. </a:t>
            </a:r>
            <a:r>
              <a:rPr lang="en-US" altLang="zh-TW" sz="2200" dirty="0">
                <a:latin typeface="Arial" panose="020B0604020202020204" pitchFamily="34" charset="0"/>
                <a:cs typeface="Arial" panose="020B0604020202020204" pitchFamily="34" charset="0"/>
                <a:sym typeface="Wingdings" panose="05000000000000000000" pitchFamily="2" charset="2"/>
              </a:rPr>
              <a:t>Also define the required service methods.</a:t>
            </a:r>
          </a:p>
          <a:p>
            <a:pPr marL="566737" indent="-457200">
              <a:spcBef>
                <a:spcPts val="1200"/>
              </a:spcBef>
              <a:buFont typeface="+mj-lt"/>
              <a:buAutoNum type="arabicPeriod"/>
            </a:pPr>
            <a:r>
              <a:rPr lang="en-US" altLang="zh-TW" sz="2200" dirty="0">
                <a:latin typeface="Arial" panose="020B0604020202020204" pitchFamily="34" charset="0"/>
                <a:cs typeface="Arial" panose="020B0604020202020204" pitchFamily="34" charset="0"/>
                <a:sym typeface="Wingdings" panose="05000000000000000000" pitchFamily="2" charset="2"/>
              </a:rPr>
              <a:t>Implement the </a:t>
            </a:r>
            <a:r>
              <a:rPr lang="en-US" altLang="zh-TW" sz="2200" dirty="0" err="1">
                <a:latin typeface="Arial" panose="020B0604020202020204" pitchFamily="34" charset="0"/>
                <a:cs typeface="Arial" panose="020B0604020202020204" pitchFamily="34" charset="0"/>
                <a:sym typeface="Wingdings" panose="05000000000000000000" pitchFamily="2" charset="2"/>
              </a:rPr>
              <a:t>toString</a:t>
            </a:r>
            <a:r>
              <a:rPr lang="en-US" altLang="zh-TW" sz="2200" dirty="0">
                <a:latin typeface="Arial" panose="020B0604020202020204" pitchFamily="34" charset="0"/>
                <a:cs typeface="Arial" panose="020B0604020202020204" pitchFamily="34" charset="0"/>
                <a:sym typeface="Wingdings" panose="05000000000000000000" pitchFamily="2" charset="2"/>
              </a:rPr>
              <a:t> method for returning the following account summary info:</a:t>
            </a:r>
            <a:r>
              <a:rPr lang="zh-TW" altLang="en-US" sz="2200" dirty="0">
                <a:latin typeface="Arial" panose="020B0604020202020204" pitchFamily="34" charset="0"/>
                <a:cs typeface="Arial" panose="020B0604020202020204" pitchFamily="34" charset="0"/>
                <a:sym typeface="Wingdings" panose="05000000000000000000" pitchFamily="2" charset="2"/>
              </a:rPr>
              <a:t> </a:t>
            </a:r>
            <a:r>
              <a:rPr lang="en-US" altLang="zh-TW" sz="2200" dirty="0">
                <a:latin typeface="Arial" panose="020B0604020202020204" pitchFamily="34" charset="0"/>
                <a:cs typeface="Arial" panose="020B0604020202020204" pitchFamily="34" charset="0"/>
                <a:sym typeface="Wingdings" panose="05000000000000000000" pitchFamily="2" charset="2"/>
              </a:rPr>
              <a:t>name, account number, &amp; balance</a:t>
            </a:r>
            <a:endParaRPr lang="en-US" altLang="zh-TW" sz="2200" dirty="0">
              <a:latin typeface="Arial" panose="020B0604020202020204" pitchFamily="34" charset="0"/>
              <a:cs typeface="Arial" panose="020B0604020202020204" pitchFamily="34" charset="0"/>
            </a:endParaRPr>
          </a:p>
          <a:p>
            <a:pPr marL="566737" indent="-457200">
              <a:buFont typeface="+mj-lt"/>
              <a:buAutoNum type="arabicPeriod"/>
            </a:pPr>
            <a:r>
              <a:rPr lang="en-US" altLang="zh-TW" sz="2200" dirty="0">
                <a:latin typeface="Arial" panose="020B0604020202020204" pitchFamily="34" charset="0"/>
                <a:cs typeface="Arial" panose="020B0604020202020204" pitchFamily="34" charset="0"/>
              </a:rPr>
              <a:t>Assume John (customer name) (1)</a:t>
            </a:r>
            <a:r>
              <a:rPr lang="en-US" altLang="zh-TW" sz="2200" b="1" i="1" dirty="0">
                <a:latin typeface="Arial" panose="020B0604020202020204" pitchFamily="34" charset="0"/>
                <a:cs typeface="Arial" panose="020B0604020202020204" pitchFamily="34" charset="0"/>
              </a:rPr>
              <a:t>brings $100.0 to open his account, </a:t>
            </a:r>
            <a:r>
              <a:rPr lang="en-US" altLang="zh-TW" sz="2200" dirty="0">
                <a:latin typeface="Arial" panose="020B0604020202020204" pitchFamily="34" charset="0"/>
                <a:cs typeface="Arial" panose="020B0604020202020204" pitchFamily="34" charset="0"/>
              </a:rPr>
              <a:t>later (2)</a:t>
            </a:r>
            <a:r>
              <a:rPr lang="en-US" altLang="zh-TW" sz="2200" b="1" i="1" dirty="0">
                <a:latin typeface="Arial" panose="020B0604020202020204" pitchFamily="34" charset="0"/>
                <a:cs typeface="Arial" panose="020B0604020202020204" pitchFamily="34" charset="0"/>
              </a:rPr>
              <a:t>deposits $995.5 </a:t>
            </a:r>
            <a:r>
              <a:rPr lang="en-US" altLang="zh-TW" sz="2200" dirty="0">
                <a:latin typeface="Arial" panose="020B0604020202020204" pitchFamily="34" charset="0"/>
                <a:cs typeface="Arial" panose="020B0604020202020204" pitchFamily="34" charset="0"/>
              </a:rPr>
              <a:t>and then (3)</a:t>
            </a:r>
            <a:r>
              <a:rPr lang="en-US" altLang="zh-TW" sz="2200" b="1" i="1" dirty="0">
                <a:latin typeface="Arial" panose="020B0604020202020204" pitchFamily="34" charset="0"/>
                <a:cs typeface="Arial" panose="020B0604020202020204" pitchFamily="34" charset="0"/>
              </a:rPr>
              <a:t>withdraws $800.</a:t>
            </a:r>
            <a:r>
              <a:rPr lang="en-US" altLang="zh-TW" sz="2200" dirty="0">
                <a:latin typeface="Arial" panose="020B0604020202020204" pitchFamily="34" charset="0"/>
                <a:cs typeface="Arial" panose="020B0604020202020204" pitchFamily="34" charset="0"/>
              </a:rPr>
              <a:t> Implement these transactions and use the </a:t>
            </a:r>
            <a:r>
              <a:rPr lang="en-US" altLang="zh-TW" sz="2200" dirty="0" err="1">
                <a:latin typeface="Arial" panose="020B0604020202020204" pitchFamily="34" charset="0"/>
                <a:cs typeface="Arial" panose="020B0604020202020204" pitchFamily="34" charset="0"/>
              </a:rPr>
              <a:t>toString</a:t>
            </a:r>
            <a:r>
              <a:rPr lang="en-US" altLang="zh-TW" sz="2200" dirty="0">
                <a:latin typeface="Arial" panose="020B0604020202020204" pitchFamily="34" charset="0"/>
                <a:cs typeface="Arial" panose="020B0604020202020204" pitchFamily="34" charset="0"/>
              </a:rPr>
              <a:t> method to print the summary information in the Banking class.</a:t>
            </a:r>
          </a:p>
          <a:p>
            <a:pPr marL="109537" indent="0">
              <a:buNone/>
            </a:pPr>
            <a:r>
              <a:rPr lang="en-US" altLang="zh-TW" sz="2400" b="1" dirty="0">
                <a:latin typeface="Arial" panose="020B0604020202020204" pitchFamily="34" charset="0"/>
                <a:cs typeface="Arial" panose="020B0604020202020204" pitchFamily="34" charset="0"/>
                <a:sym typeface="Wingdings" panose="05000000000000000000" pitchFamily="2" charset="2"/>
              </a:rPr>
              <a:t> </a:t>
            </a:r>
            <a:r>
              <a:rPr lang="zh-TW" altLang="en-US" sz="2400" b="1" dirty="0">
                <a:latin typeface="Arial" panose="020B0604020202020204" pitchFamily="34" charset="0"/>
                <a:cs typeface="Arial" panose="020B0604020202020204" pitchFamily="34" charset="0"/>
                <a:sym typeface="Wingdings" panose="05000000000000000000" pitchFamily="2" charset="2"/>
              </a:rPr>
              <a:t>目標：</a:t>
            </a:r>
            <a:r>
              <a:rPr lang="en-US" altLang="zh-TW" sz="2400" b="1" dirty="0">
                <a:solidFill>
                  <a:srgbClr val="FF0000"/>
                </a:solidFill>
                <a:latin typeface="Arial" panose="020B0604020202020204" pitchFamily="34" charset="0"/>
                <a:cs typeface="Arial" panose="020B0604020202020204" pitchFamily="34" charset="0"/>
                <a:sym typeface="Wingdings" panose="05000000000000000000" pitchFamily="2" charset="2"/>
              </a:rPr>
              <a:t>15 minutes</a:t>
            </a:r>
            <a:endParaRPr lang="en-US" altLang="zh-TW" sz="2400" b="1" dirty="0">
              <a:solidFill>
                <a:srgbClr val="FF0000"/>
              </a:solidFill>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25</a:t>
            </a:fld>
            <a:endParaRPr lang="en-US" altLang="zh-TW"/>
          </a:p>
        </p:txBody>
      </p:sp>
      <p:pic>
        <p:nvPicPr>
          <p:cNvPr id="5" name="圖片 4">
            <a:extLst>
              <a:ext uri="{FF2B5EF4-FFF2-40B4-BE49-F238E27FC236}">
                <a16:creationId xmlns:a16="http://schemas.microsoft.com/office/drawing/2014/main" id="{E95657AB-3533-48E2-973A-3ECA00AB023B}"/>
              </a:ext>
            </a:extLst>
          </p:cNvPr>
          <p:cNvPicPr>
            <a:picLocks noChangeAspect="1"/>
          </p:cNvPicPr>
          <p:nvPr/>
        </p:nvPicPr>
        <p:blipFill rotWithShape="1">
          <a:blip r:embed="rId2"/>
          <a:srcRect t="85775" r="16571" b="5556"/>
          <a:stretch/>
        </p:blipFill>
        <p:spPr>
          <a:xfrm>
            <a:off x="2174399" y="5837409"/>
            <a:ext cx="6656070" cy="594520"/>
          </a:xfrm>
          <a:prstGeom prst="rect">
            <a:avLst/>
          </a:prstGeom>
        </p:spPr>
      </p:pic>
    </p:spTree>
    <p:extLst>
      <p:ext uri="{BB962C8B-B14F-4D97-AF65-F5344CB8AC3E}">
        <p14:creationId xmlns:p14="http://schemas.microsoft.com/office/powerpoint/2010/main" val="508209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600" y="152400"/>
            <a:ext cx="7162800" cy="857250"/>
          </a:xfrm>
        </p:spPr>
        <p:txBody>
          <a:bodyPr>
            <a:normAutofit/>
          </a:bodyPr>
          <a:lstStyle/>
          <a:p>
            <a:r>
              <a:rPr lang="en-US" altLang="zh-TW" dirty="0">
                <a:solidFill>
                  <a:srgbClr val="006600"/>
                </a:solidFill>
                <a:latin typeface="Arial"/>
              </a:rPr>
              <a:t>Case study (1)</a:t>
            </a:r>
            <a:r>
              <a:rPr lang="en-US" altLang="zh-TW" sz="2000" dirty="0"/>
              <a:t>【</a:t>
            </a:r>
            <a:r>
              <a:rPr lang="zh-TW" altLang="en-US" sz="2000" dirty="0"/>
              <a:t>某年度</a:t>
            </a:r>
            <a:r>
              <a:rPr lang="en-US" altLang="zh-TW" sz="2000" dirty="0"/>
              <a:t>Java</a:t>
            </a:r>
            <a:r>
              <a:rPr lang="zh-TW" altLang="en-US" sz="2000" dirty="0"/>
              <a:t>期中考題</a:t>
            </a:r>
            <a:r>
              <a:rPr lang="en-US" altLang="zh-TW" sz="2000" dirty="0"/>
              <a:t>】</a:t>
            </a:r>
            <a:r>
              <a:rPr lang="zh-TW" altLang="en-US" sz="2000" dirty="0"/>
              <a:t> </a:t>
            </a:r>
            <a:endParaRPr lang="zh-TW" altLang="en-US" b="0" i="1" dirty="0">
              <a:solidFill>
                <a:srgbClr val="006600"/>
              </a:solidFill>
            </a:endParaRPr>
          </a:p>
        </p:txBody>
      </p:sp>
      <p:sp>
        <p:nvSpPr>
          <p:cNvPr id="3" name="文字版面配置區 2"/>
          <p:cNvSpPr>
            <a:spLocks noGrp="1"/>
          </p:cNvSpPr>
          <p:nvPr>
            <p:ph type="body" idx="1"/>
          </p:nvPr>
        </p:nvSpPr>
        <p:spPr>
          <a:xfrm>
            <a:off x="152401" y="1143000"/>
            <a:ext cx="8861424" cy="4677641"/>
          </a:xfrm>
        </p:spPr>
        <p:txBody>
          <a:bodyPr/>
          <a:lstStyle/>
          <a:p>
            <a:r>
              <a:rPr lang="en-US" altLang="zh-TW" sz="2400" dirty="0"/>
              <a:t>Suppose you run a store and sell two products: Phone and Camera. You are developing a Java system to keep track of the sales of the products. In the system you have a class called Selling. In Selling you create an object of each product type and use the object to store and update the quantities of the product sold. The Selling class also shows a sales report by calling the </a:t>
            </a:r>
            <a:r>
              <a:rPr lang="en-US" altLang="zh-TW" sz="2400" dirty="0" err="1"/>
              <a:t>toString</a:t>
            </a:r>
            <a:r>
              <a:rPr lang="en-US" altLang="zh-TW" sz="2400" dirty="0"/>
              <a:t>() of the two product classes.</a:t>
            </a:r>
          </a:p>
          <a:p>
            <a:r>
              <a:rPr lang="en-US" altLang="zh-TW" sz="2400" dirty="0"/>
              <a:t>Implement Phone, Camera and Selling.</a:t>
            </a: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26</a:t>
            </a:fld>
            <a:endParaRPr lang="en-US" altLang="zh-TW"/>
          </a:p>
        </p:txBody>
      </p:sp>
    </p:spTree>
    <p:extLst>
      <p:ext uri="{BB962C8B-B14F-4D97-AF65-F5344CB8AC3E}">
        <p14:creationId xmlns:p14="http://schemas.microsoft.com/office/powerpoint/2010/main" val="159672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27</a:t>
            </a:fld>
            <a:endParaRPr lang="en-US" altLang="zh-TW"/>
          </a:p>
        </p:txBody>
      </p:sp>
      <p:pic>
        <p:nvPicPr>
          <p:cNvPr id="5" name="圖片 4"/>
          <p:cNvPicPr>
            <a:picLocks noChangeAspect="1"/>
          </p:cNvPicPr>
          <p:nvPr/>
        </p:nvPicPr>
        <p:blipFill>
          <a:blip r:embed="rId2"/>
          <a:stretch>
            <a:fillRect/>
          </a:stretch>
        </p:blipFill>
        <p:spPr>
          <a:xfrm>
            <a:off x="1314450" y="1028701"/>
            <a:ext cx="1885950" cy="835819"/>
          </a:xfrm>
          <a:prstGeom prst="rect">
            <a:avLst/>
          </a:prstGeom>
        </p:spPr>
      </p:pic>
      <p:pic>
        <p:nvPicPr>
          <p:cNvPr id="6" name="圖片 5"/>
          <p:cNvPicPr>
            <a:picLocks noChangeAspect="1"/>
          </p:cNvPicPr>
          <p:nvPr/>
        </p:nvPicPr>
        <p:blipFill>
          <a:blip r:embed="rId3"/>
          <a:stretch>
            <a:fillRect/>
          </a:stretch>
        </p:blipFill>
        <p:spPr>
          <a:xfrm>
            <a:off x="2800351" y="1381126"/>
            <a:ext cx="2093119" cy="921544"/>
          </a:xfrm>
          <a:prstGeom prst="rect">
            <a:avLst/>
          </a:prstGeom>
        </p:spPr>
      </p:pic>
      <p:pic>
        <p:nvPicPr>
          <p:cNvPr id="7" name="圖片 6"/>
          <p:cNvPicPr>
            <a:picLocks noChangeAspect="1"/>
          </p:cNvPicPr>
          <p:nvPr/>
        </p:nvPicPr>
        <p:blipFill>
          <a:blip r:embed="rId4"/>
          <a:stretch>
            <a:fillRect/>
          </a:stretch>
        </p:blipFill>
        <p:spPr>
          <a:xfrm>
            <a:off x="4286250" y="1943101"/>
            <a:ext cx="1885950" cy="835819"/>
          </a:xfrm>
          <a:prstGeom prst="rect">
            <a:avLst/>
          </a:prstGeom>
        </p:spPr>
      </p:pic>
      <p:pic>
        <p:nvPicPr>
          <p:cNvPr id="10" name="圖片 9"/>
          <p:cNvPicPr>
            <a:picLocks noChangeAspect="1"/>
          </p:cNvPicPr>
          <p:nvPr/>
        </p:nvPicPr>
        <p:blipFill>
          <a:blip r:embed="rId5"/>
          <a:stretch>
            <a:fillRect/>
          </a:stretch>
        </p:blipFill>
        <p:spPr>
          <a:xfrm>
            <a:off x="1314450" y="2853930"/>
            <a:ext cx="1885950" cy="835819"/>
          </a:xfrm>
          <a:prstGeom prst="rect">
            <a:avLst/>
          </a:prstGeom>
        </p:spPr>
      </p:pic>
      <p:pic>
        <p:nvPicPr>
          <p:cNvPr id="11" name="圖片 10"/>
          <p:cNvPicPr>
            <a:picLocks noChangeAspect="1"/>
          </p:cNvPicPr>
          <p:nvPr/>
        </p:nvPicPr>
        <p:blipFill>
          <a:blip r:embed="rId6"/>
          <a:stretch>
            <a:fillRect/>
          </a:stretch>
        </p:blipFill>
        <p:spPr>
          <a:xfrm>
            <a:off x="2645961" y="3118248"/>
            <a:ext cx="2093119" cy="921544"/>
          </a:xfrm>
          <a:prstGeom prst="rect">
            <a:avLst/>
          </a:prstGeom>
        </p:spPr>
      </p:pic>
      <p:pic>
        <p:nvPicPr>
          <p:cNvPr id="12" name="圖片 11"/>
          <p:cNvPicPr>
            <a:picLocks noChangeAspect="1"/>
          </p:cNvPicPr>
          <p:nvPr/>
        </p:nvPicPr>
        <p:blipFill>
          <a:blip r:embed="rId7"/>
          <a:stretch>
            <a:fillRect/>
          </a:stretch>
        </p:blipFill>
        <p:spPr>
          <a:xfrm>
            <a:off x="4184638" y="3678393"/>
            <a:ext cx="1885950" cy="835819"/>
          </a:xfrm>
          <a:prstGeom prst="rect">
            <a:avLst/>
          </a:prstGeom>
        </p:spPr>
      </p:pic>
      <p:pic>
        <p:nvPicPr>
          <p:cNvPr id="9" name="圖片 8"/>
          <p:cNvPicPr>
            <a:picLocks noChangeAspect="1"/>
          </p:cNvPicPr>
          <p:nvPr/>
        </p:nvPicPr>
        <p:blipFill>
          <a:blip r:embed="rId8"/>
          <a:stretch>
            <a:fillRect/>
          </a:stretch>
        </p:blipFill>
        <p:spPr>
          <a:xfrm>
            <a:off x="5674519" y="4154998"/>
            <a:ext cx="2114550" cy="892969"/>
          </a:xfrm>
          <a:prstGeom prst="rect">
            <a:avLst/>
          </a:prstGeom>
        </p:spPr>
      </p:pic>
      <p:sp>
        <p:nvSpPr>
          <p:cNvPr id="13" name="手繪多邊形 12"/>
          <p:cNvSpPr/>
          <p:nvPr/>
        </p:nvSpPr>
        <p:spPr>
          <a:xfrm>
            <a:off x="2176811" y="2638284"/>
            <a:ext cx="2722736" cy="409433"/>
          </a:xfrm>
          <a:custGeom>
            <a:avLst/>
            <a:gdLst>
              <a:gd name="connsiteX0" fmla="*/ 3630315 w 3630315"/>
              <a:gd name="connsiteY0" fmla="*/ 0 h 545911"/>
              <a:gd name="connsiteX1" fmla="*/ 3466542 w 3630315"/>
              <a:gd name="connsiteY1" fmla="*/ 109183 h 545911"/>
              <a:gd name="connsiteX2" fmla="*/ 3398303 w 3630315"/>
              <a:gd name="connsiteY2" fmla="*/ 150126 h 545911"/>
              <a:gd name="connsiteX3" fmla="*/ 3343712 w 3630315"/>
              <a:gd name="connsiteY3" fmla="*/ 163774 h 545911"/>
              <a:gd name="connsiteX4" fmla="*/ 3261826 w 3630315"/>
              <a:gd name="connsiteY4" fmla="*/ 218365 h 545911"/>
              <a:gd name="connsiteX5" fmla="*/ 3220883 w 3630315"/>
              <a:gd name="connsiteY5" fmla="*/ 232012 h 545911"/>
              <a:gd name="connsiteX6" fmla="*/ 3152644 w 3630315"/>
              <a:gd name="connsiteY6" fmla="*/ 259308 h 545911"/>
              <a:gd name="connsiteX7" fmla="*/ 3111700 w 3630315"/>
              <a:gd name="connsiteY7" fmla="*/ 272956 h 545911"/>
              <a:gd name="connsiteX8" fmla="*/ 3057109 w 3630315"/>
              <a:gd name="connsiteY8" fmla="*/ 300251 h 545911"/>
              <a:gd name="connsiteX9" fmla="*/ 2866041 w 3630315"/>
              <a:gd name="connsiteY9" fmla="*/ 341194 h 545911"/>
              <a:gd name="connsiteX10" fmla="*/ 2524847 w 3630315"/>
              <a:gd name="connsiteY10" fmla="*/ 327547 h 545911"/>
              <a:gd name="connsiteX11" fmla="*/ 2456608 w 3630315"/>
              <a:gd name="connsiteY11" fmla="*/ 313899 h 545911"/>
              <a:gd name="connsiteX12" fmla="*/ 2170005 w 3630315"/>
              <a:gd name="connsiteY12" fmla="*/ 272956 h 545911"/>
              <a:gd name="connsiteX13" fmla="*/ 2074471 w 3630315"/>
              <a:gd name="connsiteY13" fmla="*/ 259308 h 545911"/>
              <a:gd name="connsiteX14" fmla="*/ 1978936 w 3630315"/>
              <a:gd name="connsiteY14" fmla="*/ 245660 h 545911"/>
              <a:gd name="connsiteX15" fmla="*/ 1869754 w 3630315"/>
              <a:gd name="connsiteY15" fmla="*/ 218365 h 545911"/>
              <a:gd name="connsiteX16" fmla="*/ 1774220 w 3630315"/>
              <a:gd name="connsiteY16" fmla="*/ 163774 h 545911"/>
              <a:gd name="connsiteX17" fmla="*/ 1624094 w 3630315"/>
              <a:gd name="connsiteY17" fmla="*/ 150126 h 545911"/>
              <a:gd name="connsiteX18" fmla="*/ 1405730 w 3630315"/>
              <a:gd name="connsiteY18" fmla="*/ 122830 h 545911"/>
              <a:gd name="connsiteX19" fmla="*/ 1323844 w 3630315"/>
              <a:gd name="connsiteY19" fmla="*/ 109183 h 545911"/>
              <a:gd name="connsiteX20" fmla="*/ 709694 w 3630315"/>
              <a:gd name="connsiteY20" fmla="*/ 122830 h 545911"/>
              <a:gd name="connsiteX21" fmla="*/ 518626 w 3630315"/>
              <a:gd name="connsiteY21" fmla="*/ 163774 h 545911"/>
              <a:gd name="connsiteX22" fmla="*/ 477683 w 3630315"/>
              <a:gd name="connsiteY22" fmla="*/ 177421 h 545911"/>
              <a:gd name="connsiteX23" fmla="*/ 382148 w 3630315"/>
              <a:gd name="connsiteY23" fmla="*/ 204717 h 545911"/>
              <a:gd name="connsiteX24" fmla="*/ 286614 w 3630315"/>
              <a:gd name="connsiteY24" fmla="*/ 259308 h 545911"/>
              <a:gd name="connsiteX25" fmla="*/ 232023 w 3630315"/>
              <a:gd name="connsiteY25" fmla="*/ 272956 h 545911"/>
              <a:gd name="connsiteX26" fmla="*/ 191080 w 3630315"/>
              <a:gd name="connsiteY26" fmla="*/ 300251 h 545911"/>
              <a:gd name="connsiteX27" fmla="*/ 95545 w 3630315"/>
              <a:gd name="connsiteY27" fmla="*/ 354842 h 545911"/>
              <a:gd name="connsiteX28" fmla="*/ 68250 w 3630315"/>
              <a:gd name="connsiteY28" fmla="*/ 395786 h 545911"/>
              <a:gd name="connsiteX29" fmla="*/ 27306 w 3630315"/>
              <a:gd name="connsiteY29" fmla="*/ 450377 h 545911"/>
              <a:gd name="connsiteX30" fmla="*/ 11 w 3630315"/>
              <a:gd name="connsiteY30" fmla="*/ 545911 h 54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30315" h="545911">
                <a:moveTo>
                  <a:pt x="3630315" y="0"/>
                </a:moveTo>
                <a:cubicBezTo>
                  <a:pt x="3575724" y="36394"/>
                  <a:pt x="3522803" y="75427"/>
                  <a:pt x="3466542" y="109183"/>
                </a:cubicBezTo>
                <a:cubicBezTo>
                  <a:pt x="3443796" y="122831"/>
                  <a:pt x="3422543" y="139353"/>
                  <a:pt x="3398303" y="150126"/>
                </a:cubicBezTo>
                <a:cubicBezTo>
                  <a:pt x="3381163" y="157744"/>
                  <a:pt x="3361909" y="159225"/>
                  <a:pt x="3343712" y="163774"/>
                </a:cubicBezTo>
                <a:cubicBezTo>
                  <a:pt x="3316417" y="181971"/>
                  <a:pt x="3290503" y="202434"/>
                  <a:pt x="3261826" y="218365"/>
                </a:cubicBezTo>
                <a:cubicBezTo>
                  <a:pt x="3249251" y="225351"/>
                  <a:pt x="3234353" y="226961"/>
                  <a:pt x="3220883" y="232012"/>
                </a:cubicBezTo>
                <a:cubicBezTo>
                  <a:pt x="3197944" y="240614"/>
                  <a:pt x="3175583" y="250706"/>
                  <a:pt x="3152644" y="259308"/>
                </a:cubicBezTo>
                <a:cubicBezTo>
                  <a:pt x="3139174" y="264359"/>
                  <a:pt x="3124923" y="267289"/>
                  <a:pt x="3111700" y="272956"/>
                </a:cubicBezTo>
                <a:cubicBezTo>
                  <a:pt x="3093000" y="280970"/>
                  <a:pt x="3075999" y="292695"/>
                  <a:pt x="3057109" y="300251"/>
                </a:cubicBezTo>
                <a:cubicBezTo>
                  <a:pt x="2968711" y="335610"/>
                  <a:pt x="2967719" y="328485"/>
                  <a:pt x="2866041" y="341194"/>
                </a:cubicBezTo>
                <a:cubicBezTo>
                  <a:pt x="2752310" y="336645"/>
                  <a:pt x="2638417" y="335118"/>
                  <a:pt x="2524847" y="327547"/>
                </a:cubicBezTo>
                <a:cubicBezTo>
                  <a:pt x="2501702" y="326004"/>
                  <a:pt x="2479521" y="317517"/>
                  <a:pt x="2456608" y="313899"/>
                </a:cubicBezTo>
                <a:cubicBezTo>
                  <a:pt x="2456431" y="313871"/>
                  <a:pt x="2217861" y="279793"/>
                  <a:pt x="2170005" y="272956"/>
                </a:cubicBezTo>
                <a:lnTo>
                  <a:pt x="2074471" y="259308"/>
                </a:lnTo>
                <a:cubicBezTo>
                  <a:pt x="2042626" y="254759"/>
                  <a:pt x="2010144" y="253462"/>
                  <a:pt x="1978936" y="245660"/>
                </a:cubicBezTo>
                <a:lnTo>
                  <a:pt x="1869754" y="218365"/>
                </a:lnTo>
                <a:cubicBezTo>
                  <a:pt x="1847779" y="203715"/>
                  <a:pt x="1798959" y="168722"/>
                  <a:pt x="1774220" y="163774"/>
                </a:cubicBezTo>
                <a:cubicBezTo>
                  <a:pt x="1724947" y="153920"/>
                  <a:pt x="1674136" y="154675"/>
                  <a:pt x="1624094" y="150126"/>
                </a:cubicBezTo>
                <a:cubicBezTo>
                  <a:pt x="1503865" y="120068"/>
                  <a:pt x="1624682" y="147158"/>
                  <a:pt x="1405730" y="122830"/>
                </a:cubicBezTo>
                <a:cubicBezTo>
                  <a:pt x="1378227" y="119774"/>
                  <a:pt x="1351139" y="113732"/>
                  <a:pt x="1323844" y="109183"/>
                </a:cubicBezTo>
                <a:cubicBezTo>
                  <a:pt x="1119127" y="113732"/>
                  <a:pt x="914157" y="111678"/>
                  <a:pt x="709694" y="122830"/>
                </a:cubicBezTo>
                <a:cubicBezTo>
                  <a:pt x="690325" y="123886"/>
                  <a:pt x="563441" y="150970"/>
                  <a:pt x="518626" y="163774"/>
                </a:cubicBezTo>
                <a:cubicBezTo>
                  <a:pt x="504794" y="167726"/>
                  <a:pt x="491515" y="173469"/>
                  <a:pt x="477683" y="177421"/>
                </a:cubicBezTo>
                <a:cubicBezTo>
                  <a:pt x="457275" y="183252"/>
                  <a:pt x="403965" y="193809"/>
                  <a:pt x="382148" y="204717"/>
                </a:cubicBezTo>
                <a:cubicBezTo>
                  <a:pt x="302959" y="244312"/>
                  <a:pt x="382318" y="223418"/>
                  <a:pt x="286614" y="259308"/>
                </a:cubicBezTo>
                <a:cubicBezTo>
                  <a:pt x="269051" y="265894"/>
                  <a:pt x="250220" y="268407"/>
                  <a:pt x="232023" y="272956"/>
                </a:cubicBezTo>
                <a:cubicBezTo>
                  <a:pt x="218375" y="282054"/>
                  <a:pt x="205321" y="292113"/>
                  <a:pt x="191080" y="300251"/>
                </a:cubicBezTo>
                <a:cubicBezTo>
                  <a:pt x="69871" y="369512"/>
                  <a:pt x="195295" y="288343"/>
                  <a:pt x="95545" y="354842"/>
                </a:cubicBezTo>
                <a:cubicBezTo>
                  <a:pt x="86447" y="368490"/>
                  <a:pt x="77784" y="382439"/>
                  <a:pt x="68250" y="395786"/>
                </a:cubicBezTo>
                <a:cubicBezTo>
                  <a:pt x="55029" y="414296"/>
                  <a:pt x="37479" y="430032"/>
                  <a:pt x="27306" y="450377"/>
                </a:cubicBezTo>
                <a:cubicBezTo>
                  <a:pt x="-1428" y="507844"/>
                  <a:pt x="11" y="508035"/>
                  <a:pt x="11" y="545911"/>
                </a:cubicBezTo>
              </a:path>
            </a:pathLst>
          </a:custGeom>
          <a:noFill/>
          <a:ln w="34925" cmpd="sng">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70383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28</a:t>
            </a:fld>
            <a:endParaRPr lang="en-US" altLang="zh-TW"/>
          </a:p>
        </p:txBody>
      </p:sp>
      <p:sp>
        <p:nvSpPr>
          <p:cNvPr id="5" name="矩形 4"/>
          <p:cNvSpPr/>
          <p:nvPr/>
        </p:nvSpPr>
        <p:spPr>
          <a:xfrm>
            <a:off x="609600" y="838200"/>
            <a:ext cx="7848600" cy="5139869"/>
          </a:xfrm>
          <a:prstGeom prst="rect">
            <a:avLst/>
          </a:prstGeom>
          <a:solidFill>
            <a:srgbClr val="FFFF00"/>
          </a:solidFill>
          <a:ln w="28575">
            <a:noFill/>
          </a:ln>
        </p:spPr>
        <p:txBody>
          <a:bodyPr wrap="square">
            <a:spAutoFit/>
          </a:bodyPr>
          <a:lstStyle/>
          <a:p>
            <a:r>
              <a:rPr lang="zh-TW" altLang="en-US" b="1" dirty="0"/>
              <a:t>public class Camera{</a:t>
            </a:r>
          </a:p>
          <a:p>
            <a:r>
              <a:rPr lang="zh-TW" altLang="en-US" b="1" dirty="0"/>
              <a:t>    private int quantity;</a:t>
            </a:r>
          </a:p>
          <a:p>
            <a:r>
              <a:rPr lang="zh-TW" altLang="en-US" b="1" dirty="0"/>
              <a:t>    private double price;</a:t>
            </a:r>
          </a:p>
          <a:p>
            <a:pPr>
              <a:spcBef>
                <a:spcPts val="1200"/>
              </a:spcBef>
            </a:pPr>
            <a:r>
              <a:rPr lang="zh-TW" altLang="en-US" b="1" dirty="0"/>
              <a:t>    public Camera(double p, int q){</a:t>
            </a:r>
          </a:p>
          <a:p>
            <a:r>
              <a:rPr lang="zh-TW" altLang="en-US" b="1" dirty="0"/>
              <a:t>       setPrice(p); </a:t>
            </a:r>
          </a:p>
          <a:p>
            <a:r>
              <a:rPr lang="zh-TW" altLang="en-US" b="1" dirty="0"/>
              <a:t>       setQuantity(q); </a:t>
            </a:r>
            <a:r>
              <a:rPr lang="en-US" altLang="zh-TW" b="1" dirty="0"/>
              <a:t> </a:t>
            </a:r>
            <a:r>
              <a:rPr lang="zh-TW" altLang="en-US" b="1" dirty="0"/>
              <a:t>}</a:t>
            </a:r>
          </a:p>
          <a:p>
            <a:pPr>
              <a:spcBef>
                <a:spcPts val="1200"/>
              </a:spcBef>
            </a:pPr>
            <a:r>
              <a:rPr lang="zh-TW" altLang="en-US" b="1" dirty="0"/>
              <a:t>    public void setQuantity(int q){ quantity = q; }</a:t>
            </a:r>
          </a:p>
          <a:p>
            <a:r>
              <a:rPr lang="zh-TW" altLang="en-US" b="1" dirty="0"/>
              <a:t>    public int getQuantity(){ return quantity; }</a:t>
            </a:r>
          </a:p>
          <a:p>
            <a:pPr>
              <a:spcBef>
                <a:spcPts val="1200"/>
              </a:spcBef>
            </a:pPr>
            <a:r>
              <a:rPr lang="zh-TW" altLang="en-US" b="1" dirty="0"/>
              <a:t>    public void setPrice(double p){ price = p;  }</a:t>
            </a:r>
          </a:p>
          <a:p>
            <a:r>
              <a:rPr lang="zh-TW" altLang="en-US" b="1" dirty="0"/>
              <a:t>    public double getPrice(){ return price; }</a:t>
            </a:r>
          </a:p>
          <a:p>
            <a:pPr>
              <a:spcBef>
                <a:spcPts val="1200"/>
              </a:spcBef>
            </a:pPr>
            <a:r>
              <a:rPr lang="zh-TW" altLang="en-US" b="1" dirty="0"/>
              <a:t>    public void sales(int q){  quantity += q; }  </a:t>
            </a:r>
          </a:p>
          <a:p>
            <a:r>
              <a:rPr lang="zh-TW" altLang="en-US" b="1" dirty="0"/>
              <a:t>    public String toString(){</a:t>
            </a:r>
          </a:p>
          <a:p>
            <a:r>
              <a:rPr lang="zh-TW" altLang="en-US" b="1" dirty="0"/>
              <a:t>         return "目前共賣出 " + getQuantity() + "台照相機。收入 " +  </a:t>
            </a:r>
            <a:endParaRPr lang="en-US" altLang="zh-TW" b="1" dirty="0"/>
          </a:p>
          <a:p>
            <a:r>
              <a:rPr lang="zh-TW" altLang="en-US" b="1" dirty="0"/>
              <a:t>                    getQuantity()*getPrice() + "元";</a:t>
            </a:r>
          </a:p>
          <a:p>
            <a:r>
              <a:rPr lang="zh-TW" altLang="en-US" b="1" dirty="0"/>
              <a:t>    }</a:t>
            </a:r>
          </a:p>
          <a:p>
            <a:r>
              <a:rPr lang="zh-TW" altLang="en-US" b="1" dirty="0"/>
              <a:t>} </a:t>
            </a:r>
          </a:p>
        </p:txBody>
      </p:sp>
      <p:sp>
        <p:nvSpPr>
          <p:cNvPr id="2" name="標題 1"/>
          <p:cNvSpPr>
            <a:spLocks noGrp="1"/>
          </p:cNvSpPr>
          <p:nvPr>
            <p:ph type="title"/>
          </p:nvPr>
        </p:nvSpPr>
        <p:spPr>
          <a:xfrm>
            <a:off x="5285512" y="152400"/>
            <a:ext cx="3581400" cy="457200"/>
          </a:xfrm>
        </p:spPr>
        <p:txBody>
          <a:bodyPr>
            <a:normAutofit fontScale="90000"/>
          </a:bodyPr>
          <a:lstStyle/>
          <a:p>
            <a:r>
              <a:rPr lang="en-US" altLang="zh-TW" dirty="0">
                <a:effectLst/>
                <a:latin typeface="Arial" panose="020B0604020202020204" pitchFamily="34" charset="0"/>
                <a:cs typeface="Arial" panose="020B0604020202020204" pitchFamily="34" charset="0"/>
              </a:rPr>
              <a:t>Class Camera</a:t>
            </a:r>
            <a:endParaRPr lang="zh-TW" alt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818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479C09D-1F01-404C-A66B-D47A33C310CB}" type="slidenum">
              <a:rPr lang="en-US" altLang="zh-TW" smtClean="0"/>
              <a:pPr/>
              <a:t>29</a:t>
            </a:fld>
            <a:endParaRPr lang="en-US" altLang="zh-TW"/>
          </a:p>
        </p:txBody>
      </p:sp>
      <p:sp>
        <p:nvSpPr>
          <p:cNvPr id="5" name="矩形 4"/>
          <p:cNvSpPr/>
          <p:nvPr/>
        </p:nvSpPr>
        <p:spPr>
          <a:xfrm>
            <a:off x="533399" y="587554"/>
            <a:ext cx="8113713" cy="5386090"/>
          </a:xfrm>
          <a:prstGeom prst="rect">
            <a:avLst/>
          </a:prstGeom>
          <a:solidFill>
            <a:srgbClr val="FFFF00"/>
          </a:solidFill>
          <a:ln w="28575">
            <a:noFill/>
          </a:ln>
        </p:spPr>
        <p:txBody>
          <a:bodyPr wrap="square">
            <a:spAutoFit/>
          </a:bodyPr>
          <a:lstStyle/>
          <a:p>
            <a:r>
              <a:rPr lang="zh-TW" altLang="en-US" b="1" dirty="0"/>
              <a:t>public class Phone{</a:t>
            </a:r>
          </a:p>
          <a:p>
            <a:r>
              <a:rPr lang="zh-TW" altLang="en-US" b="1" dirty="0"/>
              <a:t>    private int quantity;</a:t>
            </a:r>
          </a:p>
          <a:p>
            <a:r>
              <a:rPr lang="zh-TW" altLang="en-US" b="1" dirty="0"/>
              <a:t>    private double price;</a:t>
            </a:r>
          </a:p>
          <a:p>
            <a:pPr>
              <a:spcBef>
                <a:spcPts val="1200"/>
              </a:spcBef>
            </a:pPr>
            <a:r>
              <a:rPr lang="zh-TW" altLang="en-US" b="1" dirty="0"/>
              <a:t>    public Phone(double p, int q){</a:t>
            </a:r>
          </a:p>
          <a:p>
            <a:r>
              <a:rPr lang="zh-TW" altLang="en-US" b="1" dirty="0"/>
              <a:t>       setPrice(p); </a:t>
            </a:r>
          </a:p>
          <a:p>
            <a:r>
              <a:rPr lang="zh-TW" altLang="en-US" b="1" dirty="0"/>
              <a:t>       setQuantity(q); }</a:t>
            </a:r>
          </a:p>
          <a:p>
            <a:pPr>
              <a:spcBef>
                <a:spcPts val="1200"/>
              </a:spcBef>
            </a:pPr>
            <a:r>
              <a:rPr lang="zh-TW" altLang="en-US" b="1" dirty="0"/>
              <a:t>    public void setQuantity(int q){ quantity = q; }</a:t>
            </a:r>
          </a:p>
          <a:p>
            <a:r>
              <a:rPr lang="zh-TW" altLang="en-US" b="1" dirty="0"/>
              <a:t>    public int getQuantity(){ return quantity; }</a:t>
            </a:r>
          </a:p>
          <a:p>
            <a:endParaRPr lang="zh-TW" altLang="en-US" b="1" dirty="0"/>
          </a:p>
          <a:p>
            <a:r>
              <a:rPr lang="zh-TW" altLang="en-US" b="1" dirty="0"/>
              <a:t>    public void setPrice(double p){ price = p;  }</a:t>
            </a:r>
          </a:p>
          <a:p>
            <a:r>
              <a:rPr lang="zh-TW" altLang="en-US" b="1" dirty="0"/>
              <a:t>    public double getPrice(){ return price; }</a:t>
            </a:r>
          </a:p>
          <a:p>
            <a:endParaRPr lang="zh-TW" altLang="en-US" b="1" dirty="0"/>
          </a:p>
          <a:p>
            <a:r>
              <a:rPr lang="zh-TW" altLang="en-US" b="1" dirty="0"/>
              <a:t>    public void sales(int q){  quantity += q; }  </a:t>
            </a:r>
          </a:p>
          <a:p>
            <a:endParaRPr lang="zh-TW" altLang="en-US" b="1" dirty="0"/>
          </a:p>
          <a:p>
            <a:r>
              <a:rPr lang="zh-TW" altLang="en-US" b="1" dirty="0"/>
              <a:t>    public String toString(){</a:t>
            </a:r>
          </a:p>
          <a:p>
            <a:r>
              <a:rPr lang="zh-TW" altLang="en-US" b="1" dirty="0"/>
              <a:t>        return "目前共賣出 " + getQuantity() + "台電話機。收入 " + </a:t>
            </a:r>
            <a:endParaRPr lang="en-US" altLang="zh-TW" b="1" dirty="0"/>
          </a:p>
          <a:p>
            <a:r>
              <a:rPr lang="en-US" altLang="zh-TW" b="1" dirty="0"/>
              <a:t>                    </a:t>
            </a:r>
            <a:r>
              <a:rPr lang="zh-TW" altLang="en-US" b="1" dirty="0"/>
              <a:t>getQuantity()*getPrice() + "元";</a:t>
            </a:r>
          </a:p>
          <a:p>
            <a:r>
              <a:rPr lang="zh-TW" altLang="en-US" b="1" dirty="0"/>
              <a:t>    }} </a:t>
            </a:r>
          </a:p>
        </p:txBody>
      </p:sp>
      <p:sp>
        <p:nvSpPr>
          <p:cNvPr id="2" name="標題 1"/>
          <p:cNvSpPr>
            <a:spLocks noGrp="1"/>
          </p:cNvSpPr>
          <p:nvPr>
            <p:ph type="title"/>
          </p:nvPr>
        </p:nvSpPr>
        <p:spPr>
          <a:xfrm>
            <a:off x="5181600" y="156858"/>
            <a:ext cx="3124200" cy="457200"/>
          </a:xfrm>
        </p:spPr>
        <p:txBody>
          <a:bodyPr>
            <a:normAutofit fontScale="90000"/>
          </a:bodyPr>
          <a:lstStyle/>
          <a:p>
            <a:r>
              <a:rPr lang="en-US" altLang="zh-TW" dirty="0">
                <a:effectLst/>
                <a:latin typeface="Arial" panose="020B0604020202020204" pitchFamily="34" charset="0"/>
                <a:cs typeface="Arial" panose="020B0604020202020204" pitchFamily="34" charset="0"/>
              </a:rPr>
              <a:t>Class Phone</a:t>
            </a:r>
            <a:endParaRPr lang="zh-TW" alt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0021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200"/>
            <a:ext cx="8229600" cy="1143000"/>
          </a:xfrm>
        </p:spPr>
        <p:txBody>
          <a:bodyPr/>
          <a:lstStyle/>
          <a:p>
            <a:r>
              <a:rPr lang="en-US" altLang="zh-TW" i="1" dirty="0">
                <a:solidFill>
                  <a:srgbClr val="006600"/>
                </a:solidFill>
                <a:effectLst/>
                <a:latin typeface="Arial" panose="020B0604020202020204" pitchFamily="34" charset="0"/>
                <a:cs typeface="Arial" panose="020B0604020202020204" pitchFamily="34" charset="0"/>
              </a:rPr>
              <a:t>Car Example </a:t>
            </a:r>
            <a:r>
              <a:rPr lang="en-US" altLang="zh-TW" dirty="0">
                <a:solidFill>
                  <a:schemeClr val="tx1"/>
                </a:solidFill>
                <a:effectLst/>
                <a:latin typeface="Arial" panose="020B0604020202020204" pitchFamily="34" charset="0"/>
                <a:cs typeface="Arial" panose="020B0604020202020204" pitchFamily="34" charset="0"/>
              </a:rPr>
              <a:t>in Java</a:t>
            </a:r>
            <a:endParaRPr lang="zh-TW" altLang="en-US" dirty="0">
              <a:solidFill>
                <a:schemeClr val="tx1"/>
              </a:solidFill>
              <a:effectLst/>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3</a:t>
            </a:fld>
            <a:endParaRPr lang="en-US" altLang="zh-TW"/>
          </a:p>
        </p:txBody>
      </p:sp>
      <p:sp>
        <p:nvSpPr>
          <p:cNvPr id="5" name="文字方塊 4"/>
          <p:cNvSpPr txBox="1"/>
          <p:nvPr/>
        </p:nvSpPr>
        <p:spPr>
          <a:xfrm>
            <a:off x="297082" y="1219200"/>
            <a:ext cx="6090129" cy="2308324"/>
          </a:xfrm>
          <a:prstGeom prst="rect">
            <a:avLst/>
          </a:prstGeom>
          <a:solidFill>
            <a:srgbClr val="FFFF00"/>
          </a:solidFill>
        </p:spPr>
        <p:txBody>
          <a:bodyPr wrap="none" rtlCol="0">
            <a:spAutoFit/>
          </a:bodyPr>
          <a:lstStyle/>
          <a:p>
            <a:r>
              <a:rPr lang="en-US" altLang="zh-TW" sz="2400" dirty="0"/>
              <a:t>public class </a:t>
            </a:r>
            <a:r>
              <a:rPr lang="en-US" altLang="zh-TW" sz="2400" dirty="0" err="1"/>
              <a:t>CellPhone</a:t>
            </a:r>
            <a:r>
              <a:rPr lang="en-US" altLang="zh-TW" sz="2400" dirty="0"/>
              <a:t>{</a:t>
            </a:r>
          </a:p>
          <a:p>
            <a:r>
              <a:rPr lang="en-US" altLang="zh-TW" sz="2400" dirty="0"/>
              <a:t>   public void </a:t>
            </a:r>
            <a:r>
              <a:rPr lang="en-US" altLang="zh-TW" sz="2400" dirty="0" err="1"/>
              <a:t>makeCall</a:t>
            </a:r>
            <a:r>
              <a:rPr lang="en-US" altLang="zh-TW" sz="2400" dirty="0"/>
              <a:t>(String number){ ….}</a:t>
            </a:r>
          </a:p>
          <a:p>
            <a:r>
              <a:rPr lang="en-US" altLang="zh-TW" sz="2400" dirty="0"/>
              <a:t>   public void </a:t>
            </a:r>
            <a:r>
              <a:rPr lang="en-US" altLang="zh-TW" sz="2400" dirty="0" err="1"/>
              <a:t>textMsg</a:t>
            </a:r>
            <a:r>
              <a:rPr lang="en-US" altLang="zh-TW" sz="2400" dirty="0"/>
              <a:t>(String msg){…}</a:t>
            </a:r>
          </a:p>
          <a:p>
            <a:r>
              <a:rPr lang="en-US" altLang="zh-TW" sz="2400" dirty="0"/>
              <a:t>   ….. //other functions</a:t>
            </a:r>
          </a:p>
          <a:p>
            <a:r>
              <a:rPr lang="en-US" altLang="zh-TW" sz="2400" dirty="0"/>
              <a:t>}</a:t>
            </a:r>
          </a:p>
          <a:p>
            <a:r>
              <a:rPr lang="en-US" altLang="zh-TW" sz="2400" b="1" dirty="0"/>
              <a:t>        </a:t>
            </a:r>
            <a:endParaRPr lang="zh-TW" altLang="en-US" sz="2400" b="1" dirty="0"/>
          </a:p>
        </p:txBody>
      </p:sp>
      <p:sp>
        <p:nvSpPr>
          <p:cNvPr id="6" name="文字方塊 5"/>
          <p:cNvSpPr txBox="1"/>
          <p:nvPr/>
        </p:nvSpPr>
        <p:spPr>
          <a:xfrm>
            <a:off x="297082" y="3691353"/>
            <a:ext cx="5589992" cy="2308324"/>
          </a:xfrm>
          <a:prstGeom prst="rect">
            <a:avLst/>
          </a:prstGeom>
          <a:solidFill>
            <a:srgbClr val="FFFF00"/>
          </a:solidFill>
        </p:spPr>
        <p:txBody>
          <a:bodyPr wrap="none" rtlCol="0">
            <a:spAutoFit/>
          </a:bodyPr>
          <a:lstStyle/>
          <a:p>
            <a:r>
              <a:rPr lang="en-US" altLang="zh-TW" sz="2400" dirty="0"/>
              <a:t>public class </a:t>
            </a:r>
            <a:r>
              <a:rPr lang="en-US" altLang="zh-TW" sz="2400" dirty="0" err="1"/>
              <a:t>TestDrive</a:t>
            </a:r>
            <a:r>
              <a:rPr lang="en-US" altLang="zh-TW" sz="2400" dirty="0"/>
              <a:t>{</a:t>
            </a:r>
          </a:p>
          <a:p>
            <a:r>
              <a:rPr lang="en-US" altLang="zh-TW" sz="2400" dirty="0"/>
              <a:t>   public static void main(String [] </a:t>
            </a:r>
            <a:r>
              <a:rPr lang="en-US" altLang="zh-TW" sz="2400" dirty="0" err="1"/>
              <a:t>args</a:t>
            </a:r>
            <a:r>
              <a:rPr lang="en-US" altLang="zh-TW" sz="2400" dirty="0"/>
              <a:t>){ </a:t>
            </a:r>
          </a:p>
          <a:p>
            <a:r>
              <a:rPr lang="en-US" altLang="zh-TW" sz="2400" dirty="0"/>
              <a:t>        </a:t>
            </a:r>
            <a:r>
              <a:rPr lang="en-US" altLang="zh-TW" sz="2400" dirty="0" err="1"/>
              <a:t>CellPhone</a:t>
            </a:r>
            <a:r>
              <a:rPr lang="en-US" altLang="zh-TW" sz="2400" dirty="0"/>
              <a:t> cp = new </a:t>
            </a:r>
            <a:r>
              <a:rPr lang="en-US" altLang="zh-TW" sz="2400" dirty="0" err="1"/>
              <a:t>CellPhone</a:t>
            </a:r>
            <a:r>
              <a:rPr lang="en-US" altLang="zh-TW" sz="2400" dirty="0"/>
              <a:t>();</a:t>
            </a:r>
          </a:p>
          <a:p>
            <a:r>
              <a:rPr lang="en-US" altLang="zh-TW" sz="2400" dirty="0"/>
              <a:t>        </a:t>
            </a:r>
            <a:r>
              <a:rPr lang="en-US" altLang="zh-TW" sz="2400" dirty="0" err="1"/>
              <a:t>cp.makeCall</a:t>
            </a:r>
            <a:r>
              <a:rPr lang="en-US" altLang="zh-TW" sz="2400" dirty="0"/>
              <a:t>(“034227151”);</a:t>
            </a:r>
          </a:p>
          <a:p>
            <a:r>
              <a:rPr lang="en-US" altLang="zh-TW" sz="2400" dirty="0"/>
              <a:t>    }</a:t>
            </a:r>
          </a:p>
          <a:p>
            <a:r>
              <a:rPr lang="en-US" altLang="zh-TW" sz="2400" dirty="0"/>
              <a:t>}</a:t>
            </a:r>
          </a:p>
        </p:txBody>
      </p:sp>
      <p:sp>
        <p:nvSpPr>
          <p:cNvPr id="8" name="矩形圖說文字 7"/>
          <p:cNvSpPr/>
          <p:nvPr/>
        </p:nvSpPr>
        <p:spPr>
          <a:xfrm>
            <a:off x="6553200" y="4280591"/>
            <a:ext cx="2093913" cy="830997"/>
          </a:xfrm>
          <a:prstGeom prst="wedgeRectCallout">
            <a:avLst>
              <a:gd name="adj1" fmla="val -92116"/>
              <a:gd name="adj2" fmla="val -6329"/>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00CC"/>
                </a:solidFill>
              </a:rPr>
              <a:t>A </a:t>
            </a:r>
            <a:r>
              <a:rPr lang="en-US" altLang="zh-TW" dirty="0" err="1">
                <a:solidFill>
                  <a:srgbClr val="0000CC"/>
                </a:solidFill>
              </a:rPr>
              <a:t>CellPhone</a:t>
            </a:r>
            <a:r>
              <a:rPr lang="en-US" altLang="zh-TW" dirty="0">
                <a:solidFill>
                  <a:srgbClr val="0000CC"/>
                </a:solidFill>
              </a:rPr>
              <a:t> object is created</a:t>
            </a:r>
            <a:endParaRPr lang="zh-TW" altLang="en-US" dirty="0">
              <a:solidFill>
                <a:srgbClr val="0000CC"/>
              </a:solidFill>
            </a:endParaRPr>
          </a:p>
        </p:txBody>
      </p:sp>
      <p:sp>
        <p:nvSpPr>
          <p:cNvPr id="9" name="矩形圖說文字 8"/>
          <p:cNvSpPr/>
          <p:nvPr/>
        </p:nvSpPr>
        <p:spPr>
          <a:xfrm>
            <a:off x="6019800" y="5277229"/>
            <a:ext cx="2209800" cy="1204948"/>
          </a:xfrm>
          <a:prstGeom prst="wedgeRectCallout">
            <a:avLst>
              <a:gd name="adj1" fmla="val -100560"/>
              <a:gd name="adj2" fmla="val -69161"/>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00CC"/>
                </a:solidFill>
              </a:rPr>
              <a:t>Call the created object to perform its functions (to make a call)</a:t>
            </a:r>
            <a:endParaRPr lang="zh-TW" altLang="en-US" dirty="0">
              <a:solidFill>
                <a:srgbClr val="0000CC"/>
              </a:solidFill>
            </a:endParaRPr>
          </a:p>
        </p:txBody>
      </p:sp>
      <p:sp>
        <p:nvSpPr>
          <p:cNvPr id="3" name="右大括弧 2">
            <a:extLst>
              <a:ext uri="{FF2B5EF4-FFF2-40B4-BE49-F238E27FC236}">
                <a16:creationId xmlns:a16="http://schemas.microsoft.com/office/drawing/2014/main" id="{FFE840CB-FAF6-47C1-8DBA-15045CEF690B}"/>
              </a:ext>
            </a:extLst>
          </p:cNvPr>
          <p:cNvSpPr/>
          <p:nvPr/>
        </p:nvSpPr>
        <p:spPr>
          <a:xfrm>
            <a:off x="6287105" y="1679687"/>
            <a:ext cx="392299" cy="1030224"/>
          </a:xfrm>
          <a:prstGeom prst="rightBrace">
            <a:avLst>
              <a:gd name="adj1" fmla="val 5601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668AF86-283E-488C-B992-95EF824052AA}"/>
              </a:ext>
            </a:extLst>
          </p:cNvPr>
          <p:cNvSpPr/>
          <p:nvPr/>
        </p:nvSpPr>
        <p:spPr>
          <a:xfrm>
            <a:off x="6491625" y="1952222"/>
            <a:ext cx="2335531" cy="923330"/>
          </a:xfrm>
          <a:prstGeom prst="rect">
            <a:avLst/>
          </a:prstGeom>
        </p:spPr>
        <p:txBody>
          <a:bodyPr wrap="square">
            <a:spAutoFit/>
          </a:bodyPr>
          <a:lstStyle/>
          <a:p>
            <a:pPr algn="ctr"/>
            <a:r>
              <a:rPr lang="en-US" altLang="zh-TW" dirty="0">
                <a:solidFill>
                  <a:srgbClr val="0000CC"/>
                </a:solidFill>
              </a:rPr>
              <a:t>Design of the functional specs for class </a:t>
            </a:r>
            <a:r>
              <a:rPr lang="en-US" altLang="zh-TW" b="1" dirty="0" err="1">
                <a:solidFill>
                  <a:srgbClr val="0000CC"/>
                </a:solidFill>
              </a:rPr>
              <a:t>CellPhone</a:t>
            </a:r>
            <a:endParaRPr lang="zh-TW" altLang="en-US" b="1" dirty="0">
              <a:solidFill>
                <a:srgbClr val="0000CC"/>
              </a:solidFill>
            </a:endParaRPr>
          </a:p>
        </p:txBody>
      </p:sp>
    </p:spTree>
    <p:extLst>
      <p:ext uri="{BB962C8B-B14F-4D97-AF65-F5344CB8AC3E}">
        <p14:creationId xmlns:p14="http://schemas.microsoft.com/office/powerpoint/2010/main" val="18388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609600"/>
            <a:ext cx="9143999" cy="6063198"/>
          </a:xfrm>
          <a:prstGeom prst="rect">
            <a:avLst/>
          </a:prstGeom>
          <a:solidFill>
            <a:srgbClr val="FFFF00"/>
          </a:solidFill>
          <a:ln>
            <a:noFill/>
          </a:ln>
        </p:spPr>
        <p:txBody>
          <a:bodyPr wrap="square">
            <a:spAutoFit/>
          </a:bodyPr>
          <a:lstStyle/>
          <a:p>
            <a:r>
              <a:rPr lang="zh-TW" altLang="en-US" b="1" dirty="0"/>
              <a:t>import javax.swing.JOptionPane;</a:t>
            </a:r>
          </a:p>
          <a:p>
            <a:r>
              <a:rPr lang="zh-TW" altLang="en-US" b="1" dirty="0"/>
              <a:t>public class Selling{</a:t>
            </a:r>
          </a:p>
          <a:p>
            <a:r>
              <a:rPr lang="zh-TW" altLang="en-US" b="1" dirty="0"/>
              <a:t>  public static void main(String [] args){</a:t>
            </a:r>
          </a:p>
          <a:p>
            <a:r>
              <a:rPr lang="zh-TW" altLang="en-US" b="1" dirty="0"/>
              <a:t>    Phone p = new Phone(15000.0, 0);</a:t>
            </a:r>
          </a:p>
          <a:p>
            <a:r>
              <a:rPr lang="zh-TW" altLang="en-US" b="1" dirty="0"/>
              <a:t>    Camera c = new Camera(9000.0, 0);</a:t>
            </a:r>
          </a:p>
          <a:p>
            <a:r>
              <a:rPr lang="zh-TW" altLang="en-US" b="1" dirty="0"/>
              <a:t>    String products [] = {"電話", "照相機"};</a:t>
            </a:r>
          </a:p>
          <a:p>
            <a:r>
              <a:rPr lang="zh-TW" altLang="en-US" b="1" dirty="0"/>
              <a:t>    int q = 0, confirm=0;</a:t>
            </a:r>
          </a:p>
          <a:p>
            <a:pPr>
              <a:spcBef>
                <a:spcPts val="600"/>
              </a:spcBef>
            </a:pPr>
            <a:r>
              <a:rPr lang="zh-TW" altLang="en-US" b="1" dirty="0"/>
              <a:t>    do{</a:t>
            </a:r>
          </a:p>
          <a:p>
            <a:r>
              <a:rPr lang="zh-TW" altLang="en-US" b="1" dirty="0"/>
              <a:t>        int product = JOptionPane.showOptionDialog(null, "購買何種產品？", "Case </a:t>
            </a:r>
            <a:endParaRPr lang="en-US" altLang="zh-TW" b="1" dirty="0"/>
          </a:p>
          <a:p>
            <a:r>
              <a:rPr lang="en-US" altLang="zh-TW" b="1" dirty="0"/>
              <a:t>                              </a:t>
            </a:r>
            <a:r>
              <a:rPr lang="zh-TW" altLang="en-US" b="1" dirty="0"/>
              <a:t>Study 4", 0, 3, null, products, null); </a:t>
            </a:r>
          </a:p>
          <a:p>
            <a:r>
              <a:rPr lang="zh-TW" altLang="en-US" b="1" dirty="0"/>
              <a:t>        if(product == 0){</a:t>
            </a:r>
          </a:p>
          <a:p>
            <a:r>
              <a:rPr lang="zh-TW" altLang="en-US" b="1" dirty="0"/>
              <a:t>             q= Integer.parseInt(JOptionPane.showInputDialog("購買幾台電話?")); </a:t>
            </a:r>
          </a:p>
          <a:p>
            <a:r>
              <a:rPr lang="zh-TW" altLang="en-US" b="1" dirty="0"/>
              <a:t>             p.sales(q);  }</a:t>
            </a:r>
          </a:p>
          <a:p>
            <a:r>
              <a:rPr lang="zh-TW" altLang="en-US" b="1" dirty="0"/>
              <a:t>        else if(product==1){</a:t>
            </a:r>
          </a:p>
          <a:p>
            <a:r>
              <a:rPr lang="zh-TW" altLang="en-US" b="1" dirty="0"/>
              <a:t>             q= Integer.parseInt(JOptionPane.showInputDialog("購買幾台照相機?")); </a:t>
            </a:r>
          </a:p>
          <a:p>
            <a:r>
              <a:rPr lang="zh-TW" altLang="en-US" b="1" dirty="0"/>
              <a:t>             c.sales(q);  }</a:t>
            </a:r>
          </a:p>
          <a:p>
            <a:r>
              <a:rPr lang="zh-TW" altLang="en-US" b="1" dirty="0"/>
              <a:t>        confirm = JOptionPane.showConfirmDialog(null, "下一位結帳？");</a:t>
            </a:r>
          </a:p>
          <a:p>
            <a:r>
              <a:rPr lang="zh-TW" altLang="en-US" b="1" dirty="0"/>
              <a:t>    }while(confirm == 0);</a:t>
            </a:r>
          </a:p>
          <a:p>
            <a:pPr>
              <a:spcBef>
                <a:spcPts val="600"/>
              </a:spcBef>
            </a:pPr>
            <a:r>
              <a:rPr lang="zh-TW" altLang="en-US" b="1" dirty="0"/>
              <a:t>    JOptionPane.showMessageDialog(null, p + "\n" + c);</a:t>
            </a:r>
          </a:p>
          <a:p>
            <a:r>
              <a:rPr lang="zh-TW" altLang="en-US" b="1" dirty="0"/>
              <a:t>  }</a:t>
            </a:r>
          </a:p>
          <a:p>
            <a:r>
              <a:rPr lang="zh-TW" altLang="en-US" b="1" dirty="0"/>
              <a:t>}</a:t>
            </a:r>
          </a:p>
        </p:txBody>
      </p:sp>
      <p:sp>
        <p:nvSpPr>
          <p:cNvPr id="2" name="標題 1"/>
          <p:cNvSpPr>
            <a:spLocks noGrp="1"/>
          </p:cNvSpPr>
          <p:nvPr>
            <p:ph type="title"/>
          </p:nvPr>
        </p:nvSpPr>
        <p:spPr>
          <a:xfrm>
            <a:off x="5486400" y="127535"/>
            <a:ext cx="3276600" cy="381000"/>
          </a:xfrm>
        </p:spPr>
        <p:txBody>
          <a:bodyPr>
            <a:normAutofit fontScale="90000"/>
          </a:bodyPr>
          <a:lstStyle/>
          <a:p>
            <a:r>
              <a:rPr lang="en-US" altLang="zh-TW" dirty="0">
                <a:effectLst/>
                <a:latin typeface="Arial" panose="020B0604020202020204" pitchFamily="34" charset="0"/>
                <a:cs typeface="Arial" panose="020B0604020202020204" pitchFamily="34" charset="0"/>
              </a:rPr>
              <a:t>Class Selling</a:t>
            </a:r>
            <a:endParaRPr lang="zh-TW" altLang="en-US" dirty="0">
              <a:effectLst/>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30</a:t>
            </a:fld>
            <a:endParaRPr lang="en-US" altLang="zh-TW"/>
          </a:p>
        </p:txBody>
      </p:sp>
      <p:pic>
        <p:nvPicPr>
          <p:cNvPr id="8" name="圖片 7"/>
          <p:cNvPicPr>
            <a:picLocks noChangeAspect="1"/>
          </p:cNvPicPr>
          <p:nvPr/>
        </p:nvPicPr>
        <p:blipFill>
          <a:blip r:embed="rId2"/>
          <a:stretch>
            <a:fillRect/>
          </a:stretch>
        </p:blipFill>
        <p:spPr>
          <a:xfrm>
            <a:off x="6019800" y="1524000"/>
            <a:ext cx="2490420" cy="1103709"/>
          </a:xfrm>
          <a:prstGeom prst="rect">
            <a:avLst/>
          </a:prstGeom>
        </p:spPr>
      </p:pic>
    </p:spTree>
    <p:extLst>
      <p:ext uri="{BB962C8B-B14F-4D97-AF65-F5344CB8AC3E}">
        <p14:creationId xmlns:p14="http://schemas.microsoft.com/office/powerpoint/2010/main" val="187467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AD91676-2A6E-41BB-8E92-28548C4BAB0B}"/>
              </a:ext>
            </a:extLst>
          </p:cNvPr>
          <p:cNvSpPr>
            <a:spLocks noGrp="1"/>
          </p:cNvSpPr>
          <p:nvPr>
            <p:ph type="sldNum" sz="quarter" idx="12"/>
          </p:nvPr>
        </p:nvSpPr>
        <p:spPr/>
        <p:txBody>
          <a:bodyPr/>
          <a:lstStyle/>
          <a:p>
            <a:fld id="{7479C09D-1F01-404C-A66B-D47A33C310CB}" type="slidenum">
              <a:rPr lang="en-US" altLang="zh-TW" smtClean="0"/>
              <a:pPr/>
              <a:t>31</a:t>
            </a:fld>
            <a:endParaRPr lang="en-US" altLang="zh-TW"/>
          </a:p>
        </p:txBody>
      </p:sp>
      <p:grpSp>
        <p:nvGrpSpPr>
          <p:cNvPr id="3" name="群組 2">
            <a:extLst>
              <a:ext uri="{FF2B5EF4-FFF2-40B4-BE49-F238E27FC236}">
                <a16:creationId xmlns:a16="http://schemas.microsoft.com/office/drawing/2014/main" id="{E5AA72FB-1E1E-4D9A-A72F-B667AF664619}"/>
              </a:ext>
            </a:extLst>
          </p:cNvPr>
          <p:cNvGrpSpPr/>
          <p:nvPr/>
        </p:nvGrpSpPr>
        <p:grpSpPr>
          <a:xfrm>
            <a:off x="0" y="26504"/>
            <a:ext cx="9144000" cy="6858002"/>
            <a:chOff x="0" y="26504"/>
            <a:chExt cx="9144000" cy="6858002"/>
          </a:xfrm>
        </p:grpSpPr>
        <p:pic>
          <p:nvPicPr>
            <p:cNvPr id="5" name="圖片 4">
              <a:extLst>
                <a:ext uri="{FF2B5EF4-FFF2-40B4-BE49-F238E27FC236}">
                  <a16:creationId xmlns:a16="http://schemas.microsoft.com/office/drawing/2014/main" id="{D9E45D6D-29CA-4C14-985F-A5D8FBBF5BC5}"/>
                </a:ext>
              </a:extLst>
            </p:cNvPr>
            <p:cNvPicPr>
              <a:picLocks noChangeAspect="1"/>
            </p:cNvPicPr>
            <p:nvPr/>
          </p:nvPicPr>
          <p:blipFill rotWithShape="1">
            <a:blip r:embed="rId2"/>
            <a:srcRect l="24167" t="16235" r="22500" b="10096"/>
            <a:stretch/>
          </p:blipFill>
          <p:spPr>
            <a:xfrm>
              <a:off x="0" y="26504"/>
              <a:ext cx="9144000" cy="6858002"/>
            </a:xfrm>
            <a:prstGeom prst="rect">
              <a:avLst/>
            </a:prstGeom>
          </p:spPr>
        </p:pic>
        <p:sp>
          <p:nvSpPr>
            <p:cNvPr id="2" name="文字方塊 1">
              <a:extLst>
                <a:ext uri="{FF2B5EF4-FFF2-40B4-BE49-F238E27FC236}">
                  <a16:creationId xmlns:a16="http://schemas.microsoft.com/office/drawing/2014/main" id="{31287BE6-DCE2-4CF3-922A-EF617A1A0653}"/>
                </a:ext>
              </a:extLst>
            </p:cNvPr>
            <p:cNvSpPr txBox="1"/>
            <p:nvPr/>
          </p:nvSpPr>
          <p:spPr>
            <a:xfrm>
              <a:off x="2645528" y="324678"/>
              <a:ext cx="200376" cy="430887"/>
            </a:xfrm>
            <a:prstGeom prst="rect">
              <a:avLst/>
            </a:prstGeom>
            <a:solidFill>
              <a:schemeClr val="bg1"/>
            </a:solidFill>
          </p:spPr>
          <p:txBody>
            <a:bodyPr wrap="none" lIns="0" tIns="0" rIns="0" bIns="0" rtlCol="0">
              <a:spAutoFit/>
            </a:bodyPr>
            <a:lstStyle/>
            <a:p>
              <a:r>
                <a:rPr lang="en-US" altLang="zh-TW" sz="2800" b="1" dirty="0">
                  <a:solidFill>
                    <a:srgbClr val="006600"/>
                  </a:solidFill>
                </a:rPr>
                <a:t>2</a:t>
              </a:r>
              <a:endParaRPr lang="zh-TW" altLang="en-US" sz="2800" b="1" dirty="0">
                <a:solidFill>
                  <a:srgbClr val="006600"/>
                </a:solidFill>
              </a:endParaRPr>
            </a:p>
          </p:txBody>
        </p:sp>
      </p:grpSp>
    </p:spTree>
    <p:extLst>
      <p:ext uri="{BB962C8B-B14F-4D97-AF65-F5344CB8AC3E}">
        <p14:creationId xmlns:p14="http://schemas.microsoft.com/office/powerpoint/2010/main" val="1111628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F9F5290-CBF8-413B-B8EF-693F69ADCDC0}"/>
              </a:ext>
            </a:extLst>
          </p:cNvPr>
          <p:cNvSpPr>
            <a:spLocks noGrp="1"/>
          </p:cNvSpPr>
          <p:nvPr>
            <p:ph type="sldNum" sz="quarter" idx="12"/>
          </p:nvPr>
        </p:nvSpPr>
        <p:spPr/>
        <p:txBody>
          <a:bodyPr/>
          <a:lstStyle/>
          <a:p>
            <a:fld id="{BCB948F4-5DDB-4360-B77B-420FD413EC76}" type="slidenum">
              <a:rPr lang="en-US" altLang="zh-TW" smtClean="0"/>
              <a:pPr/>
              <a:t>32</a:t>
            </a:fld>
            <a:endParaRPr lang="en-US" altLang="zh-TW"/>
          </a:p>
        </p:txBody>
      </p:sp>
      <p:pic>
        <p:nvPicPr>
          <p:cNvPr id="3" name="圖片 2">
            <a:extLst>
              <a:ext uri="{FF2B5EF4-FFF2-40B4-BE49-F238E27FC236}">
                <a16:creationId xmlns:a16="http://schemas.microsoft.com/office/drawing/2014/main" id="{03E01B89-8E48-4CC0-B0D5-71612E350435}"/>
              </a:ext>
            </a:extLst>
          </p:cNvPr>
          <p:cNvPicPr>
            <a:picLocks noChangeAspect="1"/>
          </p:cNvPicPr>
          <p:nvPr/>
        </p:nvPicPr>
        <p:blipFill rotWithShape="1">
          <a:blip r:embed="rId2"/>
          <a:srcRect l="25959" t="26061" r="23845" b="20287"/>
          <a:stretch/>
        </p:blipFill>
        <p:spPr>
          <a:xfrm>
            <a:off x="1143000" y="914400"/>
            <a:ext cx="6958817" cy="4038600"/>
          </a:xfrm>
          <a:prstGeom prst="rect">
            <a:avLst/>
          </a:prstGeom>
        </p:spPr>
      </p:pic>
    </p:spTree>
    <p:extLst>
      <p:ext uri="{BB962C8B-B14F-4D97-AF65-F5344CB8AC3E}">
        <p14:creationId xmlns:p14="http://schemas.microsoft.com/office/powerpoint/2010/main" val="1161077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F565F8F-093A-4C44-9676-CB7C44D6214B}"/>
              </a:ext>
            </a:extLst>
          </p:cNvPr>
          <p:cNvSpPr>
            <a:spLocks noGrp="1"/>
          </p:cNvSpPr>
          <p:nvPr>
            <p:ph type="sldNum" sz="quarter" idx="12"/>
          </p:nvPr>
        </p:nvSpPr>
        <p:spPr/>
        <p:txBody>
          <a:bodyPr/>
          <a:lstStyle/>
          <a:p>
            <a:fld id="{BCB948F4-5DDB-4360-B77B-420FD413EC76}" type="slidenum">
              <a:rPr lang="en-US" altLang="zh-TW" smtClean="0"/>
              <a:pPr/>
              <a:t>33</a:t>
            </a:fld>
            <a:endParaRPr lang="en-US" altLang="zh-TW"/>
          </a:p>
        </p:txBody>
      </p:sp>
      <p:pic>
        <p:nvPicPr>
          <p:cNvPr id="3" name="圖片 2">
            <a:extLst>
              <a:ext uri="{FF2B5EF4-FFF2-40B4-BE49-F238E27FC236}">
                <a16:creationId xmlns:a16="http://schemas.microsoft.com/office/drawing/2014/main" id="{C950DE0E-A30E-4600-9928-010621FDEC0A}"/>
              </a:ext>
            </a:extLst>
          </p:cNvPr>
          <p:cNvPicPr>
            <a:picLocks noChangeAspect="1"/>
          </p:cNvPicPr>
          <p:nvPr/>
        </p:nvPicPr>
        <p:blipFill rotWithShape="1">
          <a:blip r:embed="rId2"/>
          <a:srcRect l="24166" t="16235" r="20833" b="7027"/>
          <a:stretch/>
        </p:blipFill>
        <p:spPr>
          <a:xfrm>
            <a:off x="0" y="0"/>
            <a:ext cx="9067800" cy="6869546"/>
          </a:xfrm>
          <a:prstGeom prst="rect">
            <a:avLst/>
          </a:prstGeom>
        </p:spPr>
      </p:pic>
    </p:spTree>
    <p:extLst>
      <p:ext uri="{BB962C8B-B14F-4D97-AF65-F5344CB8AC3E}">
        <p14:creationId xmlns:p14="http://schemas.microsoft.com/office/powerpoint/2010/main" val="359979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5576D28-4330-4409-9700-E85AC55BDB09}"/>
              </a:ext>
            </a:extLst>
          </p:cNvPr>
          <p:cNvSpPr>
            <a:spLocks noGrp="1"/>
          </p:cNvSpPr>
          <p:nvPr>
            <p:ph type="sldNum" sz="quarter" idx="12"/>
          </p:nvPr>
        </p:nvSpPr>
        <p:spPr/>
        <p:txBody>
          <a:bodyPr/>
          <a:lstStyle/>
          <a:p>
            <a:fld id="{BCB948F4-5DDB-4360-B77B-420FD413EC76}" type="slidenum">
              <a:rPr lang="en-US" altLang="zh-TW" smtClean="0"/>
              <a:pPr/>
              <a:t>34</a:t>
            </a:fld>
            <a:endParaRPr lang="en-US" altLang="zh-TW"/>
          </a:p>
        </p:txBody>
      </p:sp>
      <p:pic>
        <p:nvPicPr>
          <p:cNvPr id="3" name="圖片 2">
            <a:extLst>
              <a:ext uri="{FF2B5EF4-FFF2-40B4-BE49-F238E27FC236}">
                <a16:creationId xmlns:a16="http://schemas.microsoft.com/office/drawing/2014/main" id="{06E00CA3-DD94-4035-94A2-2E342210A189}"/>
              </a:ext>
            </a:extLst>
          </p:cNvPr>
          <p:cNvPicPr>
            <a:picLocks noChangeAspect="1"/>
          </p:cNvPicPr>
          <p:nvPr/>
        </p:nvPicPr>
        <p:blipFill rotWithShape="1">
          <a:blip r:embed="rId2"/>
          <a:srcRect l="24167" t="16235" r="22500" b="10097"/>
          <a:stretch/>
        </p:blipFill>
        <p:spPr>
          <a:xfrm>
            <a:off x="11112" y="-1"/>
            <a:ext cx="9031817" cy="6773863"/>
          </a:xfrm>
          <a:prstGeom prst="rect">
            <a:avLst/>
          </a:prstGeom>
        </p:spPr>
      </p:pic>
    </p:spTree>
    <p:extLst>
      <p:ext uri="{BB962C8B-B14F-4D97-AF65-F5344CB8AC3E}">
        <p14:creationId xmlns:p14="http://schemas.microsoft.com/office/powerpoint/2010/main" val="2655265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8229600" cy="1143000"/>
          </a:xfrm>
        </p:spPr>
        <p:txBody>
          <a:bodyPr/>
          <a:lstStyle/>
          <a:p>
            <a:r>
              <a:rPr lang="en-US" altLang="zh-TW" i="1" dirty="0">
                <a:solidFill>
                  <a:schemeClr val="tx1"/>
                </a:solidFill>
                <a:effectLst/>
              </a:rPr>
              <a:t>What you have learned..</a:t>
            </a:r>
            <a:endParaRPr lang="zh-TW" altLang="en-US" i="1" dirty="0">
              <a:solidFill>
                <a:schemeClr val="tx1"/>
              </a:solidFill>
              <a:effectLst/>
            </a:endParaRPr>
          </a:p>
        </p:txBody>
      </p:sp>
      <p:sp>
        <p:nvSpPr>
          <p:cNvPr id="3" name="文字版面配置區 2"/>
          <p:cNvSpPr>
            <a:spLocks noGrp="1"/>
          </p:cNvSpPr>
          <p:nvPr>
            <p:ph type="body" idx="1"/>
          </p:nvPr>
        </p:nvSpPr>
        <p:spPr>
          <a:xfrm>
            <a:off x="304800" y="1219200"/>
            <a:ext cx="8229600" cy="4953000"/>
          </a:xfrm>
        </p:spPr>
        <p:txBody>
          <a:bodyPr/>
          <a:lstStyle/>
          <a:p>
            <a:r>
              <a:rPr lang="en-US" altLang="zh-TW" sz="2400" dirty="0"/>
              <a:t>Class and object concept</a:t>
            </a:r>
          </a:p>
          <a:p>
            <a:pPr marL="365125" lvl="1" indent="-255588">
              <a:spcBef>
                <a:spcPts val="400"/>
              </a:spcBef>
              <a:buSzPct val="68000"/>
              <a:buFont typeface="Wingdings 3" pitchFamily="18" charset="2"/>
              <a:buChar char=""/>
            </a:pPr>
            <a:r>
              <a:rPr lang="en-US" altLang="zh-TW" sz="2400" dirty="0"/>
              <a:t>Object instantiation</a:t>
            </a:r>
          </a:p>
          <a:p>
            <a:pPr marL="365125" lvl="1" indent="-255588">
              <a:spcBef>
                <a:spcPts val="400"/>
              </a:spcBef>
              <a:buSzPct val="68000"/>
              <a:buFont typeface="Wingdings 3" pitchFamily="18" charset="2"/>
              <a:buChar char=""/>
            </a:pPr>
            <a:r>
              <a:rPr lang="en-US" altLang="zh-TW" sz="2400" dirty="0"/>
              <a:t>A class has 3 members:</a:t>
            </a:r>
          </a:p>
          <a:p>
            <a:pPr marL="849313" lvl="1" indent="-457200">
              <a:buFont typeface="+mj-lt"/>
              <a:buAutoNum type="arabicPeriod"/>
            </a:pPr>
            <a:r>
              <a:rPr lang="en-US" altLang="zh-TW" sz="2000" dirty="0"/>
              <a:t>method(s) to perform an object’s function(s) or accessing the object’s private data members</a:t>
            </a:r>
          </a:p>
          <a:p>
            <a:pPr marL="849313" lvl="1" indent="-457200">
              <a:buFont typeface="+mj-lt"/>
              <a:buAutoNum type="arabicPeriod"/>
            </a:pPr>
            <a:r>
              <a:rPr lang="en-US" altLang="zh-TW" sz="2000" dirty="0"/>
              <a:t>instance variables (also called data members) to store data in an object</a:t>
            </a:r>
          </a:p>
          <a:p>
            <a:pPr marL="849313" lvl="1" indent="-457200">
              <a:buFont typeface="+mj-lt"/>
              <a:buAutoNum type="arabicPeriod"/>
            </a:pPr>
            <a:r>
              <a:rPr lang="en-US" altLang="zh-TW" sz="2000" dirty="0"/>
              <a:t>constructors for object initialization </a:t>
            </a:r>
          </a:p>
          <a:p>
            <a:r>
              <a:rPr lang="en-US" altLang="zh-TW" sz="2400" dirty="0"/>
              <a:t>Accessibility scope of class members</a:t>
            </a:r>
            <a:endParaRPr lang="zh-TW" altLang="en-US" sz="2400" dirty="0"/>
          </a:p>
          <a:p>
            <a:r>
              <a:rPr lang="en-US" altLang="zh-TW" sz="2400" dirty="0"/>
              <a:t>Entity classes and user classes</a:t>
            </a:r>
          </a:p>
          <a:p>
            <a:r>
              <a:rPr lang="en-US" altLang="zh-TW" sz="2400" dirty="0"/>
              <a:t>The rules of constructors of an entity class</a:t>
            </a:r>
          </a:p>
          <a:p>
            <a:r>
              <a:rPr lang="en-US" altLang="zh-TW" sz="2400" dirty="0"/>
              <a:t>The use of the </a:t>
            </a:r>
            <a:r>
              <a:rPr lang="en-US" altLang="zh-TW" sz="2400" dirty="0" err="1"/>
              <a:t>toString</a:t>
            </a:r>
            <a:r>
              <a:rPr lang="en-US" altLang="zh-TW" sz="2400" dirty="0"/>
              <a:t> method </a:t>
            </a: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35</a:t>
            </a:fld>
            <a:endParaRPr lang="en-US" altLang="zh-TW"/>
          </a:p>
        </p:txBody>
      </p:sp>
      <p:pic>
        <p:nvPicPr>
          <p:cNvPr id="5" name="Picture 2" descr="「firework」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0160"/>
            <a:ext cx="2209800" cy="20574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974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71FC9A9-8957-438C-9BA6-587A42D6A082}"/>
              </a:ext>
            </a:extLst>
          </p:cNvPr>
          <p:cNvSpPr>
            <a:spLocks noGrp="1"/>
          </p:cNvSpPr>
          <p:nvPr>
            <p:ph type="sldNum" sz="quarter" idx="12"/>
          </p:nvPr>
        </p:nvSpPr>
        <p:spPr/>
        <p:txBody>
          <a:bodyPr/>
          <a:lstStyle/>
          <a:p>
            <a:fld id="{7479C09D-1F01-404C-A66B-D47A33C310CB}" type="slidenum">
              <a:rPr lang="en-US" altLang="zh-TW" smtClean="0"/>
              <a:pPr/>
              <a:t>36</a:t>
            </a:fld>
            <a:endParaRPr lang="en-US" altLang="zh-TW"/>
          </a:p>
        </p:txBody>
      </p:sp>
      <p:pic>
        <p:nvPicPr>
          <p:cNvPr id="5" name="圖片 4">
            <a:extLst>
              <a:ext uri="{FF2B5EF4-FFF2-40B4-BE49-F238E27FC236}">
                <a16:creationId xmlns:a16="http://schemas.microsoft.com/office/drawing/2014/main" id="{5F593C46-7DD3-46BE-AB44-A93A82A4254D}"/>
              </a:ext>
            </a:extLst>
          </p:cNvPr>
          <p:cNvPicPr>
            <a:picLocks noChangeAspect="1"/>
          </p:cNvPicPr>
          <p:nvPr/>
        </p:nvPicPr>
        <p:blipFill rotWithShape="1">
          <a:blip r:embed="rId2"/>
          <a:srcRect l="20832" t="25443" r="20835" b="11631"/>
          <a:stretch/>
        </p:blipFill>
        <p:spPr>
          <a:xfrm>
            <a:off x="18586" y="26504"/>
            <a:ext cx="9106827" cy="5334000"/>
          </a:xfrm>
          <a:prstGeom prst="rect">
            <a:avLst/>
          </a:prstGeom>
        </p:spPr>
      </p:pic>
    </p:spTree>
    <p:extLst>
      <p:ext uri="{BB962C8B-B14F-4D97-AF65-F5344CB8AC3E}">
        <p14:creationId xmlns:p14="http://schemas.microsoft.com/office/powerpoint/2010/main" val="3894795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6647286-9231-49EF-825A-48F5A8DE7EA6}"/>
              </a:ext>
            </a:extLst>
          </p:cNvPr>
          <p:cNvSpPr>
            <a:spLocks noGrp="1"/>
          </p:cNvSpPr>
          <p:nvPr>
            <p:ph type="sldNum" sz="quarter" idx="12"/>
          </p:nvPr>
        </p:nvSpPr>
        <p:spPr/>
        <p:txBody>
          <a:bodyPr/>
          <a:lstStyle/>
          <a:p>
            <a:fld id="{BCB948F4-5DDB-4360-B77B-420FD413EC76}" type="slidenum">
              <a:rPr lang="en-US" altLang="zh-TW" smtClean="0"/>
              <a:pPr/>
              <a:t>37</a:t>
            </a:fld>
            <a:endParaRPr lang="en-US" altLang="zh-TW"/>
          </a:p>
        </p:txBody>
      </p:sp>
      <p:pic>
        <p:nvPicPr>
          <p:cNvPr id="3" name="圖片 2">
            <a:extLst>
              <a:ext uri="{FF2B5EF4-FFF2-40B4-BE49-F238E27FC236}">
                <a16:creationId xmlns:a16="http://schemas.microsoft.com/office/drawing/2014/main" id="{8F3387A0-A802-40AE-8C59-B75BC8D489C6}"/>
              </a:ext>
            </a:extLst>
          </p:cNvPr>
          <p:cNvPicPr>
            <a:picLocks noChangeAspect="1"/>
          </p:cNvPicPr>
          <p:nvPr/>
        </p:nvPicPr>
        <p:blipFill rotWithShape="1">
          <a:blip r:embed="rId2"/>
          <a:srcRect l="24167" t="19304" r="22500" b="3957"/>
          <a:stretch/>
        </p:blipFill>
        <p:spPr>
          <a:xfrm>
            <a:off x="0" y="0"/>
            <a:ext cx="9106336" cy="6858000"/>
          </a:xfrm>
          <a:prstGeom prst="rect">
            <a:avLst/>
          </a:prstGeom>
        </p:spPr>
      </p:pic>
      <p:sp>
        <p:nvSpPr>
          <p:cNvPr id="4" name="矩形 3">
            <a:extLst>
              <a:ext uri="{FF2B5EF4-FFF2-40B4-BE49-F238E27FC236}">
                <a16:creationId xmlns:a16="http://schemas.microsoft.com/office/drawing/2014/main" id="{7FF6A168-0798-42F5-B262-BEE58BD51E17}"/>
              </a:ext>
            </a:extLst>
          </p:cNvPr>
          <p:cNvSpPr/>
          <p:nvPr/>
        </p:nvSpPr>
        <p:spPr>
          <a:xfrm>
            <a:off x="8534400" y="6553200"/>
            <a:ext cx="457200" cy="220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087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Placeholder 2"/>
          <p:cNvSpPr>
            <a:spLocks noGrp="1"/>
          </p:cNvSpPr>
          <p:nvPr>
            <p:ph type="body" idx="1"/>
          </p:nvPr>
        </p:nvSpPr>
        <p:spPr>
          <a:xfrm>
            <a:off x="184564" y="685800"/>
            <a:ext cx="8839200" cy="4800600"/>
          </a:xfrm>
        </p:spPr>
        <p:txBody>
          <a:bodyPr/>
          <a:lstStyle/>
          <a:p>
            <a:pPr eaLnBrk="1" hangingPunct="1"/>
            <a:r>
              <a:rPr lang="en-US" altLang="zh-TW" dirty="0">
                <a:solidFill>
                  <a:srgbClr val="000000"/>
                </a:solidFill>
                <a:latin typeface="Times New Roman" pitchFamily="18" charset="0"/>
                <a:ea typeface="新細明體" charset="-120"/>
              </a:rPr>
              <a:t>Besides </a:t>
            </a:r>
            <a:r>
              <a:rPr lang="en-US" altLang="zh-TW" sz="2800" b="1" dirty="0">
                <a:solidFill>
                  <a:srgbClr val="0000CC"/>
                </a:solidFill>
                <a:latin typeface="Times New Roman" pitchFamily="18" charset="0"/>
                <a:ea typeface="新細明體" charset="-120"/>
                <a:sym typeface="Wingdings" pitchFamily="2" charset="2"/>
              </a:rPr>
              <a:t>methods</a:t>
            </a:r>
            <a:r>
              <a:rPr lang="en-US" altLang="zh-TW" dirty="0">
                <a:solidFill>
                  <a:srgbClr val="000000"/>
                </a:solidFill>
                <a:latin typeface="Times New Roman" pitchFamily="18" charset="0"/>
                <a:ea typeface="新細明體" charset="-120"/>
              </a:rPr>
              <a:t>, a class may have </a:t>
            </a:r>
            <a:r>
              <a:rPr lang="en-US" altLang="zh-TW" sz="2800" b="1" dirty="0">
                <a:solidFill>
                  <a:srgbClr val="0000CC"/>
                </a:solidFill>
                <a:latin typeface="Times New Roman" pitchFamily="18" charset="0"/>
                <a:ea typeface="新細明體" charset="-120"/>
              </a:rPr>
              <a:t>attributes (variables)</a:t>
            </a:r>
            <a:r>
              <a:rPr lang="en-US" altLang="zh-TW" sz="2800" dirty="0">
                <a:solidFill>
                  <a:srgbClr val="000000"/>
                </a:solidFill>
                <a:latin typeface="Times New Roman" pitchFamily="18" charset="0"/>
                <a:ea typeface="新細明體" charset="-120"/>
              </a:rPr>
              <a:t> </a:t>
            </a:r>
          </a:p>
          <a:p>
            <a:pPr lvl="1" eaLnBrk="1" hangingPunct="1"/>
            <a:r>
              <a:rPr lang="en-US" altLang="zh-TW" sz="2400" dirty="0">
                <a:solidFill>
                  <a:srgbClr val="000000"/>
                </a:solidFill>
                <a:latin typeface="Times New Roman" pitchFamily="18" charset="0"/>
                <a:ea typeface="新細明體" charset="-120"/>
              </a:rPr>
              <a:t>So far, methods and variables are the two types of members of a class</a:t>
            </a:r>
          </a:p>
          <a:p>
            <a:pPr eaLnBrk="1" hangingPunct="1"/>
            <a:r>
              <a:rPr lang="en-US" altLang="zh-TW" sz="2800" dirty="0">
                <a:solidFill>
                  <a:srgbClr val="000000"/>
                </a:solidFill>
                <a:latin typeface="Times New Roman" pitchFamily="18" charset="0"/>
                <a:ea typeface="新細明體" charset="-120"/>
              </a:rPr>
              <a:t>For variables/attributes:</a:t>
            </a:r>
          </a:p>
          <a:p>
            <a:pPr lvl="1" eaLnBrk="1" hangingPunct="1">
              <a:spcBef>
                <a:spcPts val="1200"/>
              </a:spcBef>
            </a:pPr>
            <a:r>
              <a:rPr lang="en-US" altLang="zh-TW" sz="2400" dirty="0">
                <a:solidFill>
                  <a:srgbClr val="000000"/>
                </a:solidFill>
                <a:latin typeface="Times New Roman" pitchFamily="18" charset="0"/>
                <a:ea typeface="新細明體" charset="-120"/>
              </a:rPr>
              <a:t>Attributes are also a part of class design in order for </a:t>
            </a:r>
            <a:r>
              <a:rPr lang="en-US" altLang="zh-TW" sz="2400" b="1" i="1" dirty="0">
                <a:solidFill>
                  <a:srgbClr val="000000"/>
                </a:solidFill>
                <a:latin typeface="Times New Roman" pitchFamily="18" charset="0"/>
                <a:ea typeface="新細明體" charset="-120"/>
              </a:rPr>
              <a:t>every object of the class to carry its own data</a:t>
            </a:r>
            <a:r>
              <a:rPr lang="en-US" altLang="zh-TW" sz="2400" dirty="0">
                <a:solidFill>
                  <a:srgbClr val="000000"/>
                </a:solidFill>
                <a:latin typeface="Times New Roman" pitchFamily="18" charset="0"/>
                <a:ea typeface="新細明體" charset="-120"/>
              </a:rPr>
              <a:t>. </a:t>
            </a:r>
            <a:r>
              <a:rPr lang="en-US" altLang="zh-TW" sz="2400" dirty="0">
                <a:solidFill>
                  <a:srgbClr val="000000"/>
                </a:solidFill>
                <a:latin typeface="Times New Roman" pitchFamily="18" charset="0"/>
                <a:ea typeface="新細明體" charset="-120"/>
                <a:sym typeface="Wingdings" panose="05000000000000000000" pitchFamily="2" charset="2"/>
              </a:rPr>
              <a:t> called ________________</a:t>
            </a:r>
            <a:endParaRPr lang="en-US" altLang="zh-TW" sz="2400" dirty="0">
              <a:solidFill>
                <a:srgbClr val="000000"/>
              </a:solidFill>
              <a:latin typeface="Times New Roman" pitchFamily="18" charset="0"/>
              <a:ea typeface="新細明體" charset="-120"/>
            </a:endParaRPr>
          </a:p>
          <a:p>
            <a:pPr marL="630238" lvl="2" indent="0" eaLnBrk="1" hangingPunct="1">
              <a:spcBef>
                <a:spcPts val="1200"/>
              </a:spcBef>
              <a:buNone/>
            </a:pPr>
            <a:r>
              <a:rPr lang="en-US" altLang="zh-TW" sz="2200" dirty="0">
                <a:latin typeface="Times New Roman" pitchFamily="18" charset="0"/>
                <a:ea typeface="新細明體" charset="-120"/>
              </a:rPr>
              <a:t>FYI: “Static variables” will be introduced later</a:t>
            </a:r>
          </a:p>
          <a:p>
            <a:pPr lvl="1" eaLnBrk="1" hangingPunct="1">
              <a:spcBef>
                <a:spcPts val="1200"/>
              </a:spcBef>
            </a:pPr>
            <a:r>
              <a:rPr lang="en-US" altLang="zh-TW" sz="2400" b="1" i="1" dirty="0">
                <a:solidFill>
                  <a:srgbClr val="006600"/>
                </a:solidFill>
                <a:latin typeface="Times New Roman" pitchFamily="18" charset="0"/>
                <a:ea typeface="新細明體" charset="-120"/>
              </a:rPr>
              <a:t>For example</a:t>
            </a:r>
            <a:r>
              <a:rPr lang="en-US" altLang="zh-TW" sz="2400" dirty="0">
                <a:solidFill>
                  <a:srgbClr val="000000"/>
                </a:solidFill>
                <a:latin typeface="Times New Roman" pitchFamily="18" charset="0"/>
                <a:ea typeface="新細明體" charset="-120"/>
              </a:rPr>
              <a:t>, instance variables of </a:t>
            </a:r>
            <a:r>
              <a:rPr lang="en-US" altLang="zh-TW" sz="2800" b="1" dirty="0">
                <a:solidFill>
                  <a:srgbClr val="000000"/>
                </a:solidFill>
                <a:latin typeface="Times New Roman" pitchFamily="18" charset="0"/>
                <a:ea typeface="新細明體" charset="-120"/>
              </a:rPr>
              <a:t>Car</a:t>
            </a:r>
            <a:r>
              <a:rPr lang="en-US" altLang="zh-TW" sz="2400" dirty="0">
                <a:solidFill>
                  <a:srgbClr val="000000"/>
                </a:solidFill>
                <a:latin typeface="Times New Roman" pitchFamily="18" charset="0"/>
                <a:ea typeface="新細明體" charset="-120"/>
              </a:rPr>
              <a:t> class can be??                                              </a:t>
            </a:r>
          </a:p>
        </p:txBody>
      </p:sp>
      <p:sp>
        <p:nvSpPr>
          <p:cNvPr id="6" name="投影片編號版面配置區 5"/>
          <p:cNvSpPr>
            <a:spLocks noGrp="1"/>
          </p:cNvSpPr>
          <p:nvPr>
            <p:ph type="sldNum" sz="quarter" idx="12"/>
          </p:nvPr>
        </p:nvSpPr>
        <p:spPr/>
        <p:txBody>
          <a:bodyPr/>
          <a:lstStyle/>
          <a:p>
            <a:fld id="{7479C09D-1F01-404C-A66B-D47A33C310CB}" type="slidenum">
              <a:rPr lang="en-US" altLang="zh-TW" smtClean="0"/>
              <a:pPr/>
              <a:t>4</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12649"/>
            <a:ext cx="8229600" cy="1143000"/>
          </a:xfrm>
        </p:spPr>
        <p:txBody>
          <a:bodyPr>
            <a:normAutofit/>
          </a:bodyPr>
          <a:lstStyle/>
          <a:p>
            <a:r>
              <a:rPr lang="en-US" altLang="zh-TW" i="1" dirty="0">
                <a:solidFill>
                  <a:schemeClr val="tx1"/>
                </a:solidFill>
                <a:effectLst/>
                <a:latin typeface="Arial" panose="020B0604020202020204" pitchFamily="34" charset="0"/>
                <a:cs typeface="Arial" panose="020B0604020202020204" pitchFamily="34" charset="0"/>
              </a:rPr>
              <a:t>Back to the </a:t>
            </a:r>
            <a:r>
              <a:rPr lang="en-US" altLang="zh-TW" i="1" dirty="0">
                <a:solidFill>
                  <a:srgbClr val="006600"/>
                </a:solidFill>
                <a:effectLst/>
                <a:latin typeface="Arial" panose="020B0604020202020204" pitchFamily="34" charset="0"/>
                <a:cs typeface="Arial" panose="020B0604020202020204" pitchFamily="34" charset="0"/>
              </a:rPr>
              <a:t>Car Example</a:t>
            </a:r>
            <a:endParaRPr lang="zh-TW" altLang="en-US" dirty="0">
              <a:effectLst/>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5</a:t>
            </a:fld>
            <a:endParaRPr lang="en-US" altLang="zh-TW"/>
          </a:p>
        </p:txBody>
      </p:sp>
      <p:sp>
        <p:nvSpPr>
          <p:cNvPr id="5" name="文字方塊 4"/>
          <p:cNvSpPr txBox="1"/>
          <p:nvPr/>
        </p:nvSpPr>
        <p:spPr>
          <a:xfrm>
            <a:off x="1828026" y="1113958"/>
            <a:ext cx="3658374" cy="1938992"/>
          </a:xfrm>
          <a:prstGeom prst="rect">
            <a:avLst/>
          </a:prstGeom>
          <a:solidFill>
            <a:srgbClr val="FFFF00"/>
          </a:solidFill>
        </p:spPr>
        <p:txBody>
          <a:bodyPr wrap="square" rtlCol="0">
            <a:spAutoFit/>
          </a:bodyPr>
          <a:lstStyle/>
          <a:p>
            <a:r>
              <a:rPr lang="en-US" altLang="zh-TW" sz="2000" dirty="0"/>
              <a:t>public class Car{</a:t>
            </a:r>
          </a:p>
          <a:p>
            <a:r>
              <a:rPr lang="en-US" altLang="zh-TW" sz="2000" dirty="0"/>
              <a:t>   </a:t>
            </a:r>
            <a:r>
              <a:rPr lang="en-US" altLang="zh-TW" sz="2000" dirty="0">
                <a:solidFill>
                  <a:srgbClr val="0000CC"/>
                </a:solidFill>
              </a:rPr>
              <a:t>public</a:t>
            </a:r>
            <a:r>
              <a:rPr lang="en-US" altLang="zh-TW" sz="2000" dirty="0"/>
              <a:t> String owner;</a:t>
            </a:r>
          </a:p>
          <a:p>
            <a:r>
              <a:rPr lang="en-US" altLang="zh-TW" sz="2000" dirty="0"/>
              <a:t>   </a:t>
            </a:r>
            <a:r>
              <a:rPr lang="en-US" altLang="zh-TW" sz="2000" dirty="0">
                <a:solidFill>
                  <a:srgbClr val="0000CC"/>
                </a:solidFill>
              </a:rPr>
              <a:t>public</a:t>
            </a:r>
            <a:r>
              <a:rPr lang="en-US" altLang="zh-TW" sz="2000" dirty="0"/>
              <a:t> String </a:t>
            </a:r>
            <a:r>
              <a:rPr lang="en-US" altLang="zh-TW" sz="2000" dirty="0" err="1"/>
              <a:t>eng_number</a:t>
            </a:r>
            <a:r>
              <a:rPr lang="en-US" altLang="zh-TW" sz="2000" dirty="0"/>
              <a:t>;</a:t>
            </a:r>
          </a:p>
          <a:p>
            <a:r>
              <a:rPr lang="en-US" altLang="zh-TW" sz="2000" dirty="0"/>
              <a:t>   </a:t>
            </a:r>
            <a:r>
              <a:rPr lang="en-US" altLang="zh-TW" sz="2000" dirty="0">
                <a:solidFill>
                  <a:srgbClr val="0000CC"/>
                </a:solidFill>
              </a:rPr>
              <a:t>public</a:t>
            </a:r>
            <a:r>
              <a:rPr lang="en-US" altLang="zh-TW" sz="2000" dirty="0"/>
              <a:t> </a:t>
            </a:r>
            <a:r>
              <a:rPr lang="en-US" altLang="zh-TW" sz="2000" dirty="0" err="1"/>
              <a:t>int</a:t>
            </a:r>
            <a:r>
              <a:rPr lang="en-US" altLang="zh-TW" sz="2000" dirty="0"/>
              <a:t> mileage;</a:t>
            </a:r>
          </a:p>
          <a:p>
            <a:r>
              <a:rPr lang="en-US" altLang="zh-TW" sz="2000" dirty="0"/>
              <a:t>   </a:t>
            </a:r>
            <a:r>
              <a:rPr lang="en-US" altLang="zh-TW" sz="2000" dirty="0">
                <a:solidFill>
                  <a:srgbClr val="0000CC"/>
                </a:solidFill>
              </a:rPr>
              <a:t>public</a:t>
            </a:r>
            <a:r>
              <a:rPr lang="en-US" altLang="zh-TW" sz="2000" dirty="0"/>
              <a:t> void driving(){ ….}</a:t>
            </a:r>
          </a:p>
          <a:p>
            <a:r>
              <a:rPr lang="en-US" altLang="zh-TW" sz="2000" dirty="0"/>
              <a:t>}</a:t>
            </a:r>
          </a:p>
        </p:txBody>
      </p:sp>
      <p:sp>
        <p:nvSpPr>
          <p:cNvPr id="6" name="文字方塊 5"/>
          <p:cNvSpPr txBox="1"/>
          <p:nvPr/>
        </p:nvSpPr>
        <p:spPr>
          <a:xfrm>
            <a:off x="381000" y="3200400"/>
            <a:ext cx="4953000" cy="2554545"/>
          </a:xfrm>
          <a:prstGeom prst="rect">
            <a:avLst/>
          </a:prstGeom>
          <a:solidFill>
            <a:srgbClr val="FFFF00"/>
          </a:solidFill>
        </p:spPr>
        <p:txBody>
          <a:bodyPr wrap="square" rtlCol="0">
            <a:spAutoFit/>
          </a:bodyPr>
          <a:lstStyle/>
          <a:p>
            <a:r>
              <a:rPr lang="en-US" altLang="zh-TW" sz="2000" dirty="0"/>
              <a:t>public class </a:t>
            </a:r>
            <a:r>
              <a:rPr lang="en-US" altLang="zh-TW" sz="2000" dirty="0" err="1"/>
              <a:t>TestDrive</a:t>
            </a:r>
            <a:r>
              <a:rPr lang="en-US" altLang="zh-TW" sz="2000" dirty="0"/>
              <a:t>{</a:t>
            </a:r>
          </a:p>
          <a:p>
            <a:r>
              <a:rPr lang="en-US" altLang="zh-TW" sz="2000" dirty="0"/>
              <a:t>   public static void main(String [] </a:t>
            </a:r>
            <a:r>
              <a:rPr lang="en-US" altLang="zh-TW" sz="2000" dirty="0" err="1"/>
              <a:t>args</a:t>
            </a:r>
            <a:r>
              <a:rPr lang="en-US" altLang="zh-TW" sz="2000" dirty="0"/>
              <a:t>){ </a:t>
            </a:r>
          </a:p>
          <a:p>
            <a:r>
              <a:rPr lang="en-US" altLang="zh-TW" sz="2000" dirty="0"/>
              <a:t>        Car c = new Car();</a:t>
            </a:r>
          </a:p>
          <a:p>
            <a:r>
              <a:rPr lang="en-US" altLang="zh-TW" sz="2000" dirty="0"/>
              <a:t>        </a:t>
            </a:r>
            <a:r>
              <a:rPr lang="en-US" altLang="zh-TW" sz="2000" dirty="0" err="1"/>
              <a:t>c.owner</a:t>
            </a:r>
            <a:r>
              <a:rPr lang="en-US" altLang="zh-TW" sz="2000" dirty="0"/>
              <a:t>=“Johnny”;</a:t>
            </a:r>
          </a:p>
          <a:p>
            <a:r>
              <a:rPr lang="en-US" altLang="zh-TW" sz="2000" dirty="0"/>
              <a:t>        </a:t>
            </a:r>
            <a:r>
              <a:rPr lang="en-US" altLang="zh-TW" sz="2000" dirty="0" err="1"/>
              <a:t>c.eng_number</a:t>
            </a:r>
            <a:r>
              <a:rPr lang="en-US" altLang="zh-TW" sz="2000" dirty="0"/>
              <a:t>=“ABDFY667H”;</a:t>
            </a:r>
          </a:p>
          <a:p>
            <a:r>
              <a:rPr lang="en-US" altLang="zh-TW" sz="2000" dirty="0"/>
              <a:t>        </a:t>
            </a:r>
            <a:r>
              <a:rPr lang="en-US" altLang="zh-TW" sz="2000" dirty="0" err="1"/>
              <a:t>c.mileage</a:t>
            </a:r>
            <a:r>
              <a:rPr lang="en-US" altLang="zh-TW" sz="2000" dirty="0"/>
              <a:t>=1000;</a:t>
            </a:r>
          </a:p>
          <a:p>
            <a:r>
              <a:rPr lang="en-US" altLang="zh-TW" sz="2000" dirty="0"/>
              <a:t>    }</a:t>
            </a:r>
          </a:p>
          <a:p>
            <a:r>
              <a:rPr lang="en-US" altLang="zh-TW" sz="2000" dirty="0"/>
              <a:t>}</a:t>
            </a:r>
          </a:p>
        </p:txBody>
      </p:sp>
      <p:sp>
        <p:nvSpPr>
          <p:cNvPr id="7" name="圓角矩形圖說文字 6"/>
          <p:cNvSpPr/>
          <p:nvPr/>
        </p:nvSpPr>
        <p:spPr>
          <a:xfrm>
            <a:off x="5401469" y="3740106"/>
            <a:ext cx="3429000" cy="1365294"/>
          </a:xfrm>
          <a:prstGeom prst="wedgeRoundRectCallout">
            <a:avLst>
              <a:gd name="adj1" fmla="val -57580"/>
              <a:gd name="adj2" fmla="val 17137"/>
              <a:gd name="adj3" fmla="val 16667"/>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0000"/>
                </a:solidFill>
                <a:latin typeface="Times New Roman" pitchFamily="18" charset="0"/>
                <a:ea typeface="新細明體" charset="-120"/>
              </a:rPr>
              <a:t>If no explicit initialization of variables, a </a:t>
            </a:r>
            <a:r>
              <a:rPr lang="en-US" altLang="zh-TW" sz="2400" b="1" dirty="0">
                <a:solidFill>
                  <a:srgbClr val="000000"/>
                </a:solidFill>
                <a:latin typeface="Times New Roman" pitchFamily="18" charset="0"/>
                <a:ea typeface="新細明體" charset="-120"/>
              </a:rPr>
              <a:t>default value </a:t>
            </a:r>
            <a:r>
              <a:rPr lang="en-US" altLang="zh-TW" sz="2400" dirty="0">
                <a:solidFill>
                  <a:srgbClr val="000000"/>
                </a:solidFill>
                <a:latin typeface="Times New Roman" pitchFamily="18" charset="0"/>
                <a:ea typeface="新細明體" charset="-120"/>
              </a:rPr>
              <a:t>is given</a:t>
            </a:r>
            <a:endParaRPr lang="zh-TW" altLang="en-US" sz="2400" dirty="0"/>
          </a:p>
        </p:txBody>
      </p:sp>
      <p:sp>
        <p:nvSpPr>
          <p:cNvPr id="3" name="右大括弧 2"/>
          <p:cNvSpPr/>
          <p:nvPr/>
        </p:nvSpPr>
        <p:spPr>
          <a:xfrm>
            <a:off x="4536440" y="4191000"/>
            <a:ext cx="533400" cy="914400"/>
          </a:xfrm>
          <a:prstGeom prst="rightBrace">
            <a:avLst>
              <a:gd name="adj1" fmla="val 29285"/>
              <a:gd name="adj2" fmla="val 50000"/>
            </a:avLst>
          </a:prstGeom>
          <a:ln w="3810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右大括弧 8"/>
          <p:cNvSpPr/>
          <p:nvPr/>
        </p:nvSpPr>
        <p:spPr>
          <a:xfrm>
            <a:off x="5304624" y="1524002"/>
            <a:ext cx="343674" cy="732956"/>
          </a:xfrm>
          <a:prstGeom prst="rightBrace">
            <a:avLst>
              <a:gd name="adj1" fmla="val 29285"/>
              <a:gd name="adj2" fmla="val 53333"/>
            </a:avLst>
          </a:prstGeom>
          <a:ln w="3810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文字方塊 9"/>
          <p:cNvSpPr txBox="1"/>
          <p:nvPr/>
        </p:nvSpPr>
        <p:spPr>
          <a:xfrm>
            <a:off x="5648298" y="1705814"/>
            <a:ext cx="2352070" cy="369332"/>
          </a:xfrm>
          <a:prstGeom prst="rect">
            <a:avLst/>
          </a:prstGeom>
          <a:noFill/>
        </p:spPr>
        <p:txBody>
          <a:bodyPr wrap="square" rtlCol="0">
            <a:spAutoFit/>
          </a:bodyPr>
          <a:lstStyle/>
          <a:p>
            <a:r>
              <a:rPr lang="en-US" altLang="zh-TW" dirty="0"/>
              <a:t>instance variables</a:t>
            </a:r>
            <a:endParaRPr lang="zh-TW" altLang="en-US" dirty="0"/>
          </a:p>
        </p:txBody>
      </p:sp>
      <p:sp>
        <p:nvSpPr>
          <p:cNvPr id="11" name="文字方塊 10"/>
          <p:cNvSpPr txBox="1"/>
          <p:nvPr/>
        </p:nvSpPr>
        <p:spPr>
          <a:xfrm>
            <a:off x="5648298" y="2315631"/>
            <a:ext cx="2087659" cy="646331"/>
          </a:xfrm>
          <a:prstGeom prst="rect">
            <a:avLst/>
          </a:prstGeom>
          <a:noFill/>
        </p:spPr>
        <p:txBody>
          <a:bodyPr wrap="square" rtlCol="0">
            <a:spAutoFit/>
          </a:bodyPr>
          <a:lstStyle/>
          <a:p>
            <a:r>
              <a:rPr lang="en-US" altLang="zh-TW" dirty="0"/>
              <a:t>instance method (</a:t>
            </a:r>
            <a:r>
              <a:rPr lang="zh-TW" altLang="en-US" dirty="0"/>
              <a:t>因為無宣告</a:t>
            </a:r>
            <a:r>
              <a:rPr lang="en-US" altLang="zh-TW" dirty="0"/>
              <a:t>static)</a:t>
            </a:r>
            <a:endParaRPr lang="zh-TW" altLang="en-US" dirty="0"/>
          </a:p>
        </p:txBody>
      </p:sp>
      <p:cxnSp>
        <p:nvCxnSpPr>
          <p:cNvPr id="12" name="直線單箭頭接點 11">
            <a:extLst>
              <a:ext uri="{FF2B5EF4-FFF2-40B4-BE49-F238E27FC236}">
                <a16:creationId xmlns:a16="http://schemas.microsoft.com/office/drawing/2014/main" id="{C5C39F3A-3DE2-4456-9724-470F6D37D068}"/>
              </a:ext>
            </a:extLst>
          </p:cNvPr>
          <p:cNvCxnSpPr>
            <a:cxnSpLocks/>
            <a:stCxn id="11" idx="1"/>
          </p:cNvCxnSpPr>
          <p:nvPr/>
        </p:nvCxnSpPr>
        <p:spPr>
          <a:xfrm flipH="1" flipV="1">
            <a:off x="4953000" y="2550855"/>
            <a:ext cx="695298" cy="87942"/>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6679" y="6626"/>
            <a:ext cx="8762999" cy="1143000"/>
          </a:xfrm>
        </p:spPr>
        <p:txBody>
          <a:bodyPr>
            <a:noAutofit/>
          </a:bodyPr>
          <a:lstStyle/>
          <a:p>
            <a:r>
              <a:rPr lang="en-US" altLang="zh-TW" dirty="0">
                <a:solidFill>
                  <a:srgbClr val="24B5A1"/>
                </a:solidFill>
                <a:effectLst/>
                <a:latin typeface="Arial"/>
              </a:rPr>
              <a:t>L6-2 </a:t>
            </a:r>
            <a:r>
              <a:rPr lang="en-US" altLang="zh-TW" dirty="0">
                <a:solidFill>
                  <a:srgbClr val="0000CC"/>
                </a:solidFill>
                <a:effectLst/>
                <a:latin typeface="Arial" panose="020B0604020202020204" pitchFamily="34" charset="0"/>
                <a:cs typeface="Arial" panose="020B0604020202020204" pitchFamily="34" charset="0"/>
              </a:rPr>
              <a:t>Accessibility of Class Members</a:t>
            </a:r>
            <a:endParaRPr lang="zh-TW" altLang="en-US" dirty="0">
              <a:solidFill>
                <a:srgbClr val="0000CC"/>
              </a:solidFill>
              <a:effectLst/>
              <a:latin typeface="Arial" panose="020B0604020202020204" pitchFamily="34" charset="0"/>
              <a:cs typeface="Arial" panose="020B0604020202020204" pitchFamily="34" charset="0"/>
            </a:endParaRPr>
          </a:p>
        </p:txBody>
      </p:sp>
      <p:sp>
        <p:nvSpPr>
          <p:cNvPr id="3" name="文字版面配置區 2"/>
          <p:cNvSpPr>
            <a:spLocks noGrp="1"/>
          </p:cNvSpPr>
          <p:nvPr>
            <p:ph type="body" idx="1"/>
          </p:nvPr>
        </p:nvSpPr>
        <p:spPr>
          <a:xfrm>
            <a:off x="141288" y="1149626"/>
            <a:ext cx="8697912" cy="4953000"/>
          </a:xfrm>
        </p:spPr>
        <p:txBody>
          <a:bodyPr/>
          <a:lstStyle/>
          <a:p>
            <a:pPr>
              <a:spcBef>
                <a:spcPts val="1200"/>
              </a:spcBef>
            </a:pPr>
            <a:r>
              <a:rPr lang="en-US" altLang="zh-TW" sz="2400" dirty="0">
                <a:latin typeface="Times New Roman" pitchFamily="18" charset="0"/>
                <a:ea typeface="新細明體" charset="-120"/>
              </a:rPr>
              <a:t>Defining the accessibility of a class’s members (</a:t>
            </a:r>
            <a:r>
              <a:rPr lang="en-US" altLang="zh-TW" sz="2400" b="1" dirty="0">
                <a:latin typeface="Times New Roman" pitchFamily="18" charset="0"/>
                <a:ea typeface="新細明體" charset="-120"/>
              </a:rPr>
              <a:t>__________ </a:t>
            </a:r>
            <a:r>
              <a:rPr lang="en-US" altLang="zh-TW" sz="2400" dirty="0">
                <a:latin typeface="Times New Roman" pitchFamily="18" charset="0"/>
                <a:ea typeface="新細明體" charset="-120"/>
              </a:rPr>
              <a:t>&amp; </a:t>
            </a:r>
            <a:r>
              <a:rPr lang="en-US" altLang="zh-TW" sz="2400" b="1" dirty="0">
                <a:latin typeface="Times New Roman" pitchFamily="18" charset="0"/>
                <a:ea typeface="新細明體" charset="-120"/>
              </a:rPr>
              <a:t>___________________</a:t>
            </a:r>
            <a:r>
              <a:rPr lang="en-US" altLang="zh-TW" sz="2400" dirty="0">
                <a:latin typeface="Times New Roman" pitchFamily="18" charset="0"/>
                <a:ea typeface="新細明體" charset="-120"/>
              </a:rPr>
              <a:t>) is to determine the call boundary for the members of the class.</a:t>
            </a:r>
          </a:p>
          <a:p>
            <a:pPr marL="392113" lvl="1" indent="0">
              <a:spcBef>
                <a:spcPts val="1200"/>
              </a:spcBef>
              <a:buNone/>
            </a:pPr>
            <a:r>
              <a:rPr lang="en-US" altLang="zh-TW" sz="2400" dirty="0">
                <a:latin typeface="Times New Roman" panose="02020603050405020304" pitchFamily="18" charset="0"/>
                <a:cs typeface="Times New Roman" panose="02020603050405020304" pitchFamily="18" charset="0"/>
                <a:sym typeface="Wingdings" pitchFamily="2" charset="2"/>
              </a:rPr>
              <a:t></a:t>
            </a:r>
            <a:r>
              <a:rPr lang="en-US" altLang="zh-TW" sz="2400" b="1" dirty="0">
                <a:latin typeface="Times New Roman" panose="02020603050405020304" pitchFamily="18" charset="0"/>
                <a:cs typeface="Times New Roman" panose="02020603050405020304" pitchFamily="18" charset="0"/>
                <a:sym typeface="Wingdings" pitchFamily="2" charset="2"/>
              </a:rPr>
              <a:t>________: </a:t>
            </a:r>
            <a:r>
              <a:rPr lang="en-US" altLang="zh-TW" sz="2400" dirty="0">
                <a:latin typeface="Times New Roman" panose="02020603050405020304" pitchFamily="18" charset="0"/>
                <a:cs typeface="Times New Roman" panose="02020603050405020304" pitchFamily="18" charset="0"/>
                <a:sym typeface="Wingdings" pitchFamily="2" charset="2"/>
              </a:rPr>
              <a:t>can be called from outside the class</a:t>
            </a:r>
          </a:p>
          <a:p>
            <a:pPr marL="392113" lvl="1" indent="0">
              <a:spcBef>
                <a:spcPts val="1200"/>
              </a:spcBef>
              <a:buNone/>
            </a:pPr>
            <a:r>
              <a:rPr lang="en-US" altLang="zh-TW" sz="2400" dirty="0">
                <a:latin typeface="Times New Roman" panose="02020603050405020304" pitchFamily="18" charset="0"/>
                <a:cs typeface="Times New Roman" panose="02020603050405020304" pitchFamily="18" charset="0"/>
                <a:sym typeface="Wingdings" pitchFamily="2" charset="2"/>
              </a:rPr>
              <a:t></a:t>
            </a:r>
            <a:r>
              <a:rPr lang="en-US" altLang="zh-TW" sz="2400" b="1" dirty="0">
                <a:latin typeface="Times New Roman" panose="02020603050405020304" pitchFamily="18" charset="0"/>
                <a:cs typeface="Times New Roman" panose="02020603050405020304" pitchFamily="18" charset="0"/>
                <a:sym typeface="Wingdings" pitchFamily="2" charset="2"/>
              </a:rPr>
              <a:t>________: </a:t>
            </a:r>
            <a:r>
              <a:rPr lang="en-US" altLang="zh-TW" sz="2400" dirty="0">
                <a:latin typeface="Times New Roman" panose="02020603050405020304" pitchFamily="18" charset="0"/>
                <a:cs typeface="Times New Roman" panose="02020603050405020304" pitchFamily="18" charset="0"/>
                <a:sym typeface="Wingdings" pitchFamily="2" charset="2"/>
              </a:rPr>
              <a:t>can only be available to its class members</a:t>
            </a:r>
          </a:p>
          <a:p>
            <a:pPr>
              <a:spcBef>
                <a:spcPts val="1200"/>
              </a:spcBef>
            </a:pPr>
            <a:r>
              <a:rPr lang="en-US" altLang="zh-TW" sz="2400" dirty="0">
                <a:latin typeface="Times New Roman" pitchFamily="18" charset="0"/>
                <a:ea typeface="新細明體" charset="-120"/>
              </a:rPr>
              <a:t>Methods should be _________if they are defined to be called/accessed from other classes/objects</a:t>
            </a:r>
            <a:endParaRPr lang="en-US" altLang="zh-TW" sz="2400" dirty="0">
              <a:latin typeface="Times New Roman" panose="02020603050405020304" pitchFamily="18" charset="0"/>
              <a:cs typeface="Times New Roman" panose="02020603050405020304" pitchFamily="18" charset="0"/>
            </a:endParaRPr>
          </a:p>
          <a:p>
            <a:pPr>
              <a:spcBef>
                <a:spcPts val="1200"/>
              </a:spcBef>
            </a:pPr>
            <a:r>
              <a:rPr lang="en-US" altLang="zh-TW" sz="2400" dirty="0">
                <a:latin typeface="Times New Roman" pitchFamily="18" charset="0"/>
                <a:ea typeface="新細明體" charset="-120"/>
              </a:rPr>
              <a:t>Instance variables </a:t>
            </a:r>
            <a:r>
              <a:rPr lang="en-US" altLang="zh-TW" sz="2400" dirty="0">
                <a:solidFill>
                  <a:srgbClr val="000000"/>
                </a:solidFill>
                <a:latin typeface="Times New Roman" pitchFamily="18" charset="0"/>
                <a:ea typeface="新細明體" charset="-120"/>
              </a:rPr>
              <a:t>should be _________</a:t>
            </a:r>
          </a:p>
          <a:p>
            <a:pPr lvl="1">
              <a:spcBef>
                <a:spcPts val="1200"/>
              </a:spcBef>
            </a:pPr>
            <a:r>
              <a:rPr lang="en-US" altLang="zh-TW" sz="2800" dirty="0">
                <a:solidFill>
                  <a:srgbClr val="000000"/>
                </a:solidFill>
                <a:latin typeface="Times New Roman" pitchFamily="18" charset="0"/>
                <a:ea typeface="新細明體" charset="-120"/>
              </a:rPr>
              <a:t>What if instance variables are public ??? </a:t>
            </a:r>
            <a:r>
              <a:rPr lang="en-US" altLang="zh-TW" sz="2400" dirty="0">
                <a:solidFill>
                  <a:srgbClr val="000000"/>
                </a:solidFill>
                <a:latin typeface="Times New Roman" pitchFamily="18" charset="0"/>
                <a:ea typeface="新細明體" charset="-120"/>
              </a:rPr>
              <a:t>@</a:t>
            </a:r>
            <a:endParaRPr lang="en-US" altLang="zh-TW" sz="3200" dirty="0">
              <a:solidFill>
                <a:srgbClr val="000000"/>
              </a:solidFill>
              <a:latin typeface="Times New Roman" pitchFamily="18" charset="0"/>
              <a:ea typeface="新細明體" charset="-12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6</a:t>
            </a:fld>
            <a:endParaRPr lang="en-US" altLang="zh-TW"/>
          </a:p>
        </p:txBody>
      </p:sp>
    </p:spTree>
    <p:extLst>
      <p:ext uri="{BB962C8B-B14F-4D97-AF65-F5344CB8AC3E}">
        <p14:creationId xmlns:p14="http://schemas.microsoft.com/office/powerpoint/2010/main" val="20186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7513" y="0"/>
            <a:ext cx="8229600" cy="871538"/>
          </a:xfrm>
        </p:spPr>
        <p:txBody>
          <a:bodyPr/>
          <a:lstStyle/>
          <a:p>
            <a:r>
              <a:rPr lang="en-US" altLang="zh-TW" dirty="0">
                <a:solidFill>
                  <a:schemeClr val="tx1"/>
                </a:solidFill>
                <a:effectLst/>
                <a:latin typeface="Arial" panose="020B0604020202020204" pitchFamily="34" charset="0"/>
                <a:cs typeface="Arial" panose="020B0604020202020204" pitchFamily="34" charset="0"/>
              </a:rPr>
              <a:t>Accessing object’s private data</a:t>
            </a:r>
            <a:endParaRPr lang="zh-TW" altLang="en-US" dirty="0">
              <a:solidFill>
                <a:schemeClr val="tx1"/>
              </a:solidFill>
              <a:effectLst/>
              <a:latin typeface="Arial" panose="020B0604020202020204" pitchFamily="34" charset="0"/>
              <a:cs typeface="Arial" panose="020B0604020202020204" pitchFamily="34" charset="0"/>
            </a:endParaRPr>
          </a:p>
        </p:txBody>
      </p:sp>
      <p:sp>
        <p:nvSpPr>
          <p:cNvPr id="3" name="文字版面配置區 2"/>
          <p:cNvSpPr>
            <a:spLocks noGrp="1"/>
          </p:cNvSpPr>
          <p:nvPr>
            <p:ph type="body" idx="1"/>
          </p:nvPr>
        </p:nvSpPr>
        <p:spPr>
          <a:xfrm>
            <a:off x="304800" y="914400"/>
            <a:ext cx="8342313" cy="5334000"/>
          </a:xfrm>
          <a:solidFill>
            <a:schemeClr val="bg1"/>
          </a:solidFill>
        </p:spPr>
        <p:txBody>
          <a:bodyPr/>
          <a:lstStyle/>
          <a:p>
            <a:r>
              <a:rPr lang="en-US" altLang="zh-TW" sz="2800" b="1" i="1" dirty="0">
                <a:solidFill>
                  <a:srgbClr val="006600"/>
                </a:solidFill>
                <a:latin typeface="Times New Roman" panose="02020603050405020304" pitchFamily="18" charset="0"/>
                <a:cs typeface="Times New Roman" panose="02020603050405020304" pitchFamily="18" charset="0"/>
              </a:rPr>
              <a:t>Example:</a:t>
            </a: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dirty="0">
              <a:solidFill>
                <a:srgbClr val="FF0000"/>
              </a:solidFill>
            </a:endParaRPr>
          </a:p>
          <a:p>
            <a:endParaRPr lang="en-US" altLang="zh-TW" sz="1400" dirty="0">
              <a:solidFill>
                <a:srgbClr val="FF0000"/>
              </a:solidFill>
            </a:endParaRPr>
          </a:p>
          <a:p>
            <a:pPr marL="392113" lvl="1" indent="0">
              <a:buNone/>
            </a:pPr>
            <a:r>
              <a:rPr lang="en-US" altLang="zh-TW"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TW" sz="2000" dirty="0">
                <a:latin typeface="Times New Roman" panose="02020603050405020304" pitchFamily="18" charset="0"/>
                <a:cs typeface="Times New Roman" panose="02020603050405020304" pitchFamily="18" charset="0"/>
              </a:rPr>
              <a:t>So for security, instance variables should be declared private</a:t>
            </a:r>
            <a:r>
              <a:rPr lang="en-US" altLang="zh-TW" sz="2000" dirty="0">
                <a:solidFill>
                  <a:srgbClr val="FF0000"/>
                </a:solidFill>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to prevent information leak (being freely accessed externally).</a:t>
            </a:r>
            <a:endParaRPr lang="en-US" altLang="zh-TW" sz="2000" dirty="0">
              <a:solidFill>
                <a:srgbClr val="FF0000"/>
              </a:solidFill>
            </a:endParaRPr>
          </a:p>
          <a:p>
            <a:pPr>
              <a:spcBef>
                <a:spcPts val="600"/>
              </a:spcBef>
            </a:pPr>
            <a:r>
              <a:rPr lang="en-US" altLang="zh-TW" sz="2400" dirty="0">
                <a:latin typeface="Times New Roman" panose="02020603050405020304" pitchFamily="18" charset="0"/>
                <a:cs typeface="Times New Roman" panose="02020603050405020304" pitchFamily="18" charset="0"/>
              </a:rPr>
              <a:t>Meanwhile, define </a:t>
            </a:r>
            <a:r>
              <a:rPr lang="en-US" altLang="zh-TW" sz="2400" b="1" dirty="0">
                <a:latin typeface="Times New Roman" panose="02020603050405020304" pitchFamily="18" charset="0"/>
                <a:cs typeface="Times New Roman" panose="02020603050405020304" pitchFamily="18" charset="0"/>
              </a:rPr>
              <a:t>_________________ </a:t>
            </a:r>
            <a:r>
              <a:rPr lang="en-US" altLang="zh-TW" sz="2400" dirty="0">
                <a:latin typeface="Times New Roman" panose="02020603050405020304" pitchFamily="18" charset="0"/>
                <a:cs typeface="Times New Roman" panose="02020603050405020304" pitchFamily="18" charset="0"/>
              </a:rPr>
              <a:t>in class design for allowing to appropriately access private instance variables/data</a:t>
            </a:r>
          </a:p>
          <a:p>
            <a:pPr lvl="1">
              <a:buFont typeface="Wingdings" panose="05000000000000000000" pitchFamily="2" charset="2"/>
              <a:buChar char="è"/>
            </a:pPr>
            <a:r>
              <a:rPr lang="en-US" altLang="zh-TW" sz="2400" dirty="0">
                <a:latin typeface="Times New Roman" panose="02020603050405020304" pitchFamily="18" charset="0"/>
                <a:cs typeface="Times New Roman" panose="02020603050405020304" pitchFamily="18" charset="0"/>
              </a:rPr>
              <a:t>The ___________ methods</a:t>
            </a:r>
          </a:p>
          <a:p>
            <a:r>
              <a:rPr lang="en-US" altLang="zh-TW" sz="2400" dirty="0">
                <a:latin typeface="Times New Roman" panose="02020603050405020304" pitchFamily="18" charset="0"/>
                <a:cs typeface="Times New Roman" panose="02020603050405020304" pitchFamily="18" charset="0"/>
              </a:rPr>
              <a:t>So there are two types of methods in a class:</a:t>
            </a:r>
          </a:p>
          <a:p>
            <a:pPr lvl="1">
              <a:buFont typeface="Wingdings" panose="05000000000000000000" pitchFamily="2" charset="2"/>
              <a:buChar char="è"/>
            </a:pPr>
            <a:r>
              <a:rPr lang="en-US" altLang="zh-TW" sz="2400" dirty="0">
                <a:latin typeface="Times New Roman" panose="02020603050405020304" pitchFamily="18" charset="0"/>
                <a:cs typeface="Times New Roman" panose="02020603050405020304" pitchFamily="18" charset="0"/>
              </a:rPr>
              <a:t>Functional &amp; service methods</a:t>
            </a:r>
            <a:r>
              <a:rPr lang="en-US" altLang="zh-TW" sz="1800" dirty="0">
                <a:latin typeface="Times New Roman" panose="02020603050405020304" pitchFamily="18" charset="0"/>
                <a:cs typeface="Times New Roman" panose="02020603050405020304" pitchFamily="18" charset="0"/>
              </a:rPr>
              <a:t>@</a:t>
            </a:r>
            <a:endParaRPr lang="en-US" altLang="zh-TW" sz="2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479C09D-1F01-404C-A66B-D47A33C310CB}" type="slidenum">
              <a:rPr lang="en-US" altLang="zh-TW" smtClean="0"/>
              <a:pPr/>
              <a:t>7</a:t>
            </a:fld>
            <a:endParaRPr lang="en-US" altLang="zh-TW"/>
          </a:p>
        </p:txBody>
      </p:sp>
      <p:sp>
        <p:nvSpPr>
          <p:cNvPr id="5" name="文字方塊 4"/>
          <p:cNvSpPr txBox="1"/>
          <p:nvPr/>
        </p:nvSpPr>
        <p:spPr>
          <a:xfrm>
            <a:off x="914400" y="1484769"/>
            <a:ext cx="3124200" cy="1754326"/>
          </a:xfrm>
          <a:prstGeom prst="rect">
            <a:avLst/>
          </a:prstGeom>
          <a:solidFill>
            <a:srgbClr val="FFFF00"/>
          </a:solidFill>
        </p:spPr>
        <p:txBody>
          <a:bodyPr wrap="square" rtlCol="0">
            <a:spAutoFit/>
          </a:bodyPr>
          <a:lstStyle/>
          <a:p>
            <a:r>
              <a:rPr lang="en-US" altLang="zh-TW" dirty="0"/>
              <a:t>public class Girl{</a:t>
            </a:r>
          </a:p>
          <a:p>
            <a:r>
              <a:rPr lang="en-US" altLang="zh-TW" dirty="0"/>
              <a:t>   </a:t>
            </a:r>
            <a:r>
              <a:rPr lang="en-US" altLang="zh-TW" dirty="0">
                <a:solidFill>
                  <a:srgbClr val="0000CC"/>
                </a:solidFill>
              </a:rPr>
              <a:t>public</a:t>
            </a:r>
            <a:r>
              <a:rPr lang="en-US" altLang="zh-TW" dirty="0"/>
              <a:t> </a:t>
            </a:r>
            <a:r>
              <a:rPr lang="en-US" altLang="zh-TW" dirty="0" err="1"/>
              <a:t>int</a:t>
            </a:r>
            <a:r>
              <a:rPr lang="en-US" altLang="zh-TW" dirty="0"/>
              <a:t> age;</a:t>
            </a:r>
          </a:p>
          <a:p>
            <a:r>
              <a:rPr lang="en-US" altLang="zh-TW" dirty="0"/>
              <a:t>   </a:t>
            </a:r>
            <a:r>
              <a:rPr lang="en-US" altLang="zh-TW" dirty="0">
                <a:solidFill>
                  <a:srgbClr val="0000CC"/>
                </a:solidFill>
              </a:rPr>
              <a:t>public</a:t>
            </a:r>
            <a:r>
              <a:rPr lang="en-US" altLang="zh-TW" dirty="0"/>
              <a:t> </a:t>
            </a:r>
            <a:r>
              <a:rPr lang="en-US" altLang="zh-TW" dirty="0" err="1"/>
              <a:t>int</a:t>
            </a:r>
            <a:r>
              <a:rPr lang="en-US" altLang="zh-TW" dirty="0"/>
              <a:t> weight;</a:t>
            </a:r>
          </a:p>
          <a:p>
            <a:r>
              <a:rPr lang="en-US" altLang="zh-TW" dirty="0"/>
              <a:t>   </a:t>
            </a:r>
            <a:r>
              <a:rPr lang="en-US" altLang="zh-TW" dirty="0">
                <a:solidFill>
                  <a:srgbClr val="0000CC"/>
                </a:solidFill>
              </a:rPr>
              <a:t>public</a:t>
            </a:r>
            <a:r>
              <a:rPr lang="en-US" altLang="zh-TW" dirty="0"/>
              <a:t> String </a:t>
            </a:r>
            <a:r>
              <a:rPr lang="en-US" altLang="zh-TW" dirty="0" err="1"/>
              <a:t>LineID</a:t>
            </a:r>
            <a:r>
              <a:rPr lang="en-US" altLang="zh-TW" dirty="0"/>
              <a:t>;</a:t>
            </a:r>
          </a:p>
          <a:p>
            <a:r>
              <a:rPr lang="en-US" altLang="zh-TW" dirty="0"/>
              <a:t>   </a:t>
            </a:r>
            <a:r>
              <a:rPr lang="en-US" altLang="zh-TW" dirty="0">
                <a:solidFill>
                  <a:srgbClr val="0000CC"/>
                </a:solidFill>
              </a:rPr>
              <a:t>….</a:t>
            </a:r>
            <a:endParaRPr lang="en-US" altLang="zh-TW" dirty="0"/>
          </a:p>
          <a:p>
            <a:r>
              <a:rPr lang="en-US" altLang="zh-TW" dirty="0"/>
              <a:t>}</a:t>
            </a:r>
          </a:p>
        </p:txBody>
      </p:sp>
      <p:sp>
        <p:nvSpPr>
          <p:cNvPr id="6" name="文字方塊 5"/>
          <p:cNvSpPr txBox="1"/>
          <p:nvPr/>
        </p:nvSpPr>
        <p:spPr>
          <a:xfrm>
            <a:off x="4191000" y="1447800"/>
            <a:ext cx="4267200" cy="1754326"/>
          </a:xfrm>
          <a:prstGeom prst="rect">
            <a:avLst/>
          </a:prstGeom>
          <a:solidFill>
            <a:srgbClr val="FFFF00"/>
          </a:solidFill>
        </p:spPr>
        <p:txBody>
          <a:bodyPr wrap="square" rtlCol="0">
            <a:spAutoFit/>
          </a:bodyPr>
          <a:lstStyle/>
          <a:p>
            <a:r>
              <a:rPr lang="en-US" altLang="zh-TW" dirty="0"/>
              <a:t>public class Party{</a:t>
            </a:r>
          </a:p>
          <a:p>
            <a:r>
              <a:rPr lang="en-US" altLang="zh-TW" dirty="0"/>
              <a:t>   </a:t>
            </a:r>
            <a:r>
              <a:rPr lang="en-US" altLang="zh-TW" dirty="0">
                <a:solidFill>
                  <a:srgbClr val="0000CC"/>
                </a:solidFill>
              </a:rPr>
              <a:t>public</a:t>
            </a:r>
            <a:r>
              <a:rPr lang="en-US" altLang="zh-TW" dirty="0"/>
              <a:t> static void main(…){</a:t>
            </a:r>
          </a:p>
          <a:p>
            <a:r>
              <a:rPr lang="en-US" altLang="zh-TW" dirty="0"/>
              <a:t>     Girl </a:t>
            </a:r>
            <a:r>
              <a:rPr lang="en-US" altLang="zh-TW" dirty="0" err="1"/>
              <a:t>mary</a:t>
            </a:r>
            <a:r>
              <a:rPr lang="en-US" altLang="zh-TW" dirty="0"/>
              <a:t> = new Girl();</a:t>
            </a:r>
          </a:p>
          <a:p>
            <a:r>
              <a:rPr lang="en-US" altLang="zh-TW" dirty="0"/>
              <a:t>     …..</a:t>
            </a:r>
          </a:p>
          <a:p>
            <a:r>
              <a:rPr lang="en-US" altLang="zh-TW" dirty="0">
                <a:solidFill>
                  <a:schemeClr val="accent2"/>
                </a:solidFill>
              </a:rPr>
              <a:t>     String </a:t>
            </a:r>
            <a:r>
              <a:rPr lang="en-US" altLang="zh-TW" dirty="0" err="1">
                <a:solidFill>
                  <a:schemeClr val="accent2"/>
                </a:solidFill>
              </a:rPr>
              <a:t>LineID</a:t>
            </a:r>
            <a:r>
              <a:rPr lang="en-US" altLang="zh-TW" dirty="0">
                <a:solidFill>
                  <a:schemeClr val="accent2"/>
                </a:solidFill>
              </a:rPr>
              <a:t> = </a:t>
            </a:r>
            <a:r>
              <a:rPr lang="en-US" altLang="zh-TW" dirty="0" err="1">
                <a:solidFill>
                  <a:schemeClr val="accent2"/>
                </a:solidFill>
              </a:rPr>
              <a:t>mary.LineID</a:t>
            </a:r>
            <a:r>
              <a:rPr lang="en-US" altLang="zh-TW" dirty="0">
                <a:solidFill>
                  <a:schemeClr val="accent2"/>
                </a:solidFill>
              </a:rPr>
              <a:t>;</a:t>
            </a:r>
          </a:p>
          <a:p>
            <a:r>
              <a:rPr lang="en-US" altLang="zh-TW" dirty="0"/>
              <a:t>}</a:t>
            </a:r>
          </a:p>
        </p:txBody>
      </p:sp>
      <p:pic>
        <p:nvPicPr>
          <p:cNvPr id="1034" name="Picture 10" descr="红色打叉】素材_免费红色打叉图片素材_红色打叉素材大全_万素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8589" y="2057400"/>
            <a:ext cx="981987" cy="130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A717C9A-FC70-48FC-BEF8-0537256C57FD}"/>
              </a:ext>
            </a:extLst>
          </p:cNvPr>
          <p:cNvSpPr>
            <a:spLocks noGrp="1"/>
          </p:cNvSpPr>
          <p:nvPr>
            <p:ph type="title"/>
          </p:nvPr>
        </p:nvSpPr>
        <p:spPr>
          <a:xfrm>
            <a:off x="400948" y="26504"/>
            <a:ext cx="8229600" cy="1143000"/>
          </a:xfrm>
        </p:spPr>
        <p:txBody>
          <a:bodyPr>
            <a:normAutofit/>
          </a:bodyPr>
          <a:lstStyle/>
          <a:p>
            <a:r>
              <a:rPr lang="en-US" altLang="zh-TW" sz="3600" dirty="0">
                <a:effectLst/>
                <a:latin typeface="Arial" panose="020B0604020202020204" pitchFamily="34" charset="0"/>
                <a:cs typeface="Arial" panose="020B0604020202020204" pitchFamily="34" charset="0"/>
              </a:rPr>
              <a:t>Class’s Security Design</a:t>
            </a:r>
            <a:endParaRPr lang="zh-TW" altLang="en-US" sz="3600" dirty="0">
              <a:effectLst/>
              <a:latin typeface="Arial" panose="020B0604020202020204" pitchFamily="34" charset="0"/>
              <a:cs typeface="Arial" panose="020B0604020202020204" pitchFamily="34" charset="0"/>
            </a:endParaRPr>
          </a:p>
        </p:txBody>
      </p:sp>
      <p:sp>
        <p:nvSpPr>
          <p:cNvPr id="2" name="投影片編號版面配置區 1">
            <a:extLst>
              <a:ext uri="{FF2B5EF4-FFF2-40B4-BE49-F238E27FC236}">
                <a16:creationId xmlns:a16="http://schemas.microsoft.com/office/drawing/2014/main" id="{BD58F3B8-DDFC-44E7-B719-4F900BB62578}"/>
              </a:ext>
            </a:extLst>
          </p:cNvPr>
          <p:cNvSpPr>
            <a:spLocks noGrp="1"/>
          </p:cNvSpPr>
          <p:nvPr>
            <p:ph type="sldNum" sz="quarter" idx="12"/>
          </p:nvPr>
        </p:nvSpPr>
        <p:spPr/>
        <p:txBody>
          <a:bodyPr/>
          <a:lstStyle/>
          <a:p>
            <a:fld id="{BCB948F4-5DDB-4360-B77B-420FD413EC76}" type="slidenum">
              <a:rPr lang="en-US" altLang="zh-TW" smtClean="0"/>
              <a:pPr/>
              <a:t>8</a:t>
            </a:fld>
            <a:endParaRPr lang="en-US" altLang="zh-TW"/>
          </a:p>
        </p:txBody>
      </p:sp>
      <p:sp>
        <p:nvSpPr>
          <p:cNvPr id="3" name="文字方塊 2">
            <a:extLst>
              <a:ext uri="{FF2B5EF4-FFF2-40B4-BE49-F238E27FC236}">
                <a16:creationId xmlns:a16="http://schemas.microsoft.com/office/drawing/2014/main" id="{A93A7363-764B-48F5-A0AF-89CAE408142D}"/>
              </a:ext>
            </a:extLst>
          </p:cNvPr>
          <p:cNvSpPr txBox="1"/>
          <p:nvPr/>
        </p:nvSpPr>
        <p:spPr>
          <a:xfrm>
            <a:off x="1905000" y="1217474"/>
            <a:ext cx="5486400" cy="2862322"/>
          </a:xfrm>
          <a:prstGeom prst="rect">
            <a:avLst/>
          </a:prstGeom>
          <a:solidFill>
            <a:srgbClr val="FFFF00"/>
          </a:solidFill>
        </p:spPr>
        <p:txBody>
          <a:bodyPr wrap="square" rtlCol="0">
            <a:spAutoFit/>
          </a:bodyPr>
          <a:lstStyle/>
          <a:p>
            <a:r>
              <a:rPr lang="en-US" altLang="zh-TW" dirty="0"/>
              <a:t>public class Girl{  </a:t>
            </a:r>
          </a:p>
          <a:p>
            <a:r>
              <a:rPr lang="en-US" altLang="zh-TW" dirty="0"/>
              <a:t>   </a:t>
            </a:r>
            <a:r>
              <a:rPr lang="en-US" altLang="zh-TW" dirty="0">
                <a:solidFill>
                  <a:srgbClr val="0000CC"/>
                </a:solidFill>
              </a:rPr>
              <a:t>private</a:t>
            </a:r>
            <a:r>
              <a:rPr lang="en-US" altLang="zh-TW" dirty="0"/>
              <a:t> String </a:t>
            </a:r>
            <a:r>
              <a:rPr lang="en-US" altLang="zh-TW" dirty="0" err="1"/>
              <a:t>LineID</a:t>
            </a:r>
            <a:r>
              <a:rPr lang="en-US" altLang="zh-TW" dirty="0"/>
              <a:t>;</a:t>
            </a:r>
          </a:p>
          <a:p>
            <a:r>
              <a:rPr lang="en-US" altLang="zh-TW" dirty="0"/>
              <a:t>   </a:t>
            </a:r>
            <a:r>
              <a:rPr lang="en-US" altLang="zh-TW" dirty="0">
                <a:solidFill>
                  <a:srgbClr val="0000CC"/>
                </a:solidFill>
              </a:rPr>
              <a:t>….</a:t>
            </a:r>
          </a:p>
          <a:p>
            <a:r>
              <a:rPr lang="en-US" altLang="zh-TW" dirty="0">
                <a:solidFill>
                  <a:srgbClr val="0000CC"/>
                </a:solidFill>
              </a:rPr>
              <a:t>   public String </a:t>
            </a:r>
            <a:r>
              <a:rPr lang="en-US" altLang="zh-TW" dirty="0" err="1">
                <a:solidFill>
                  <a:srgbClr val="0000CC"/>
                </a:solidFill>
              </a:rPr>
              <a:t>getLineID</a:t>
            </a:r>
            <a:r>
              <a:rPr lang="en-US" altLang="zh-TW" dirty="0">
                <a:solidFill>
                  <a:srgbClr val="0000CC"/>
                </a:solidFill>
              </a:rPr>
              <a:t>(){</a:t>
            </a:r>
          </a:p>
          <a:p>
            <a:r>
              <a:rPr lang="en-US" altLang="zh-TW" dirty="0">
                <a:solidFill>
                  <a:srgbClr val="0000CC"/>
                </a:solidFill>
              </a:rPr>
              <a:t>      if (I like you?){ return “….”; //</a:t>
            </a:r>
            <a:r>
              <a:rPr lang="en-US" altLang="zh-TW" dirty="0" err="1">
                <a:solidFill>
                  <a:srgbClr val="0000CC"/>
                </a:solidFill>
              </a:rPr>
              <a:t>LineID</a:t>
            </a:r>
            <a:r>
              <a:rPr lang="en-US" altLang="zh-TW" dirty="0">
                <a:solidFill>
                  <a:srgbClr val="0000CC"/>
                </a:solidFill>
              </a:rPr>
              <a:t> content</a:t>
            </a:r>
          </a:p>
          <a:p>
            <a:r>
              <a:rPr lang="en-US" altLang="zh-TW" dirty="0">
                <a:solidFill>
                  <a:srgbClr val="0000CC"/>
                </a:solidFill>
              </a:rPr>
              <a:t>      else{ return “</a:t>
            </a:r>
            <a:r>
              <a:rPr lang="zh-TW" altLang="en-US" dirty="0">
                <a:solidFill>
                  <a:srgbClr val="0000CC"/>
                </a:solidFill>
              </a:rPr>
              <a:t>謝謝再聯絡</a:t>
            </a:r>
            <a:r>
              <a:rPr lang="en-US" altLang="zh-TW" dirty="0">
                <a:solidFill>
                  <a:srgbClr val="0000CC"/>
                </a:solidFill>
              </a:rPr>
              <a:t>”; }</a:t>
            </a:r>
          </a:p>
          <a:p>
            <a:r>
              <a:rPr lang="en-US" altLang="zh-TW" dirty="0">
                <a:solidFill>
                  <a:srgbClr val="0000CC"/>
                </a:solidFill>
              </a:rPr>
              <a:t>   }</a:t>
            </a:r>
          </a:p>
          <a:p>
            <a:r>
              <a:rPr lang="en-US" altLang="zh-TW" dirty="0">
                <a:solidFill>
                  <a:srgbClr val="0000CC"/>
                </a:solidFill>
              </a:rPr>
              <a:t>   public void </a:t>
            </a:r>
            <a:r>
              <a:rPr lang="en-US" altLang="zh-TW" dirty="0" err="1">
                <a:solidFill>
                  <a:srgbClr val="0000CC"/>
                </a:solidFill>
              </a:rPr>
              <a:t>setLineID</a:t>
            </a:r>
            <a:r>
              <a:rPr lang="en-US" altLang="zh-TW" dirty="0">
                <a:solidFill>
                  <a:srgbClr val="0000CC"/>
                </a:solidFill>
              </a:rPr>
              <a:t>(){ …. }</a:t>
            </a:r>
            <a:endParaRPr lang="en-US" altLang="zh-TW" dirty="0"/>
          </a:p>
          <a:p>
            <a:r>
              <a:rPr lang="en-US" altLang="zh-TW" dirty="0"/>
              <a:t>   </a:t>
            </a:r>
            <a:r>
              <a:rPr lang="en-US" altLang="zh-TW" dirty="0">
                <a:solidFill>
                  <a:srgbClr val="0000CC"/>
                </a:solidFill>
              </a:rPr>
              <a:t>….</a:t>
            </a:r>
            <a:endParaRPr lang="en-US" altLang="zh-TW" dirty="0"/>
          </a:p>
          <a:p>
            <a:r>
              <a:rPr lang="en-US" altLang="zh-TW" dirty="0"/>
              <a:t>} //in Pseudo code</a:t>
            </a:r>
          </a:p>
        </p:txBody>
      </p:sp>
      <p:sp>
        <p:nvSpPr>
          <p:cNvPr id="7" name="文字方塊 6">
            <a:extLst>
              <a:ext uri="{FF2B5EF4-FFF2-40B4-BE49-F238E27FC236}">
                <a16:creationId xmlns:a16="http://schemas.microsoft.com/office/drawing/2014/main" id="{DD9579D8-41A7-4B5E-B909-5EC713510E1A}"/>
              </a:ext>
            </a:extLst>
          </p:cNvPr>
          <p:cNvSpPr txBox="1"/>
          <p:nvPr/>
        </p:nvSpPr>
        <p:spPr>
          <a:xfrm>
            <a:off x="1905000" y="4189274"/>
            <a:ext cx="5486400" cy="1754326"/>
          </a:xfrm>
          <a:prstGeom prst="rect">
            <a:avLst/>
          </a:prstGeom>
          <a:solidFill>
            <a:srgbClr val="FFFF00"/>
          </a:solidFill>
        </p:spPr>
        <p:txBody>
          <a:bodyPr wrap="square" rtlCol="0">
            <a:spAutoFit/>
          </a:bodyPr>
          <a:lstStyle/>
          <a:p>
            <a:r>
              <a:rPr lang="en-US" altLang="zh-TW" dirty="0"/>
              <a:t>public class Party{</a:t>
            </a:r>
          </a:p>
          <a:p>
            <a:r>
              <a:rPr lang="en-US" altLang="zh-TW" dirty="0">
                <a:solidFill>
                  <a:srgbClr val="0000CC"/>
                </a:solidFill>
              </a:rPr>
              <a:t>  public static void main(String [] </a:t>
            </a:r>
            <a:r>
              <a:rPr lang="en-US" altLang="zh-TW" dirty="0" err="1">
                <a:solidFill>
                  <a:srgbClr val="0000CC"/>
                </a:solidFill>
              </a:rPr>
              <a:t>args</a:t>
            </a:r>
            <a:r>
              <a:rPr lang="en-US" altLang="zh-TW" dirty="0">
                <a:solidFill>
                  <a:srgbClr val="0000CC"/>
                </a:solidFill>
              </a:rPr>
              <a:t>){</a:t>
            </a:r>
          </a:p>
          <a:p>
            <a:r>
              <a:rPr lang="en-US" altLang="zh-TW" dirty="0">
                <a:solidFill>
                  <a:srgbClr val="0000CC"/>
                </a:solidFill>
              </a:rPr>
              <a:t>      Girl </a:t>
            </a:r>
            <a:r>
              <a:rPr lang="en-US" altLang="zh-TW" dirty="0" err="1">
                <a:solidFill>
                  <a:srgbClr val="0000CC"/>
                </a:solidFill>
              </a:rPr>
              <a:t>mary</a:t>
            </a:r>
            <a:r>
              <a:rPr lang="en-US" altLang="zh-TW" dirty="0">
                <a:solidFill>
                  <a:srgbClr val="0000CC"/>
                </a:solidFill>
              </a:rPr>
              <a:t> = new Girl();</a:t>
            </a:r>
          </a:p>
          <a:p>
            <a:r>
              <a:rPr lang="en-US" altLang="zh-TW" dirty="0">
                <a:solidFill>
                  <a:srgbClr val="0000CC"/>
                </a:solidFill>
              </a:rPr>
              <a:t>      String result = </a:t>
            </a:r>
            <a:r>
              <a:rPr lang="en-US" altLang="zh-TW" dirty="0" err="1">
                <a:solidFill>
                  <a:srgbClr val="0000CC"/>
                </a:solidFill>
              </a:rPr>
              <a:t>mary.getLineID</a:t>
            </a:r>
            <a:r>
              <a:rPr lang="en-US" altLang="zh-TW" dirty="0">
                <a:solidFill>
                  <a:srgbClr val="0000CC"/>
                </a:solidFill>
              </a:rPr>
              <a:t>(); </a:t>
            </a:r>
          </a:p>
          <a:p>
            <a:r>
              <a:rPr lang="en-US" altLang="zh-TW" dirty="0">
                <a:solidFill>
                  <a:srgbClr val="0000CC"/>
                </a:solidFill>
              </a:rPr>
              <a:t>  }</a:t>
            </a:r>
          </a:p>
          <a:p>
            <a:r>
              <a:rPr lang="en-US" altLang="zh-TW" dirty="0">
                <a:solidFill>
                  <a:srgbClr val="0000CC"/>
                </a:solidFill>
              </a:rPr>
              <a:t>}</a:t>
            </a:r>
          </a:p>
        </p:txBody>
      </p:sp>
    </p:spTree>
    <p:extLst>
      <p:ext uri="{BB962C8B-B14F-4D97-AF65-F5344CB8AC3E}">
        <p14:creationId xmlns:p14="http://schemas.microsoft.com/office/powerpoint/2010/main" val="1994083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h07imageslides_Page_07.png"/>
          <p:cNvPicPr>
            <a:picLocks noGrp="1" noChangeAspect="1"/>
          </p:cNvPicPr>
          <p:nvPr isPhoto="1"/>
        </p:nvPicPr>
        <p:blipFill rotWithShape="1">
          <a:blip r:embed="rId2" cstate="print"/>
          <a:srcRect t="6761" r="20000" b="60230"/>
          <a:stretch/>
        </p:blipFill>
        <p:spPr bwMode="auto">
          <a:xfrm>
            <a:off x="62939" y="4381500"/>
            <a:ext cx="8821271" cy="2209800"/>
          </a:xfrm>
          <a:prstGeom prst="rect">
            <a:avLst/>
          </a:prstGeom>
          <a:solidFill>
            <a:schemeClr val="bg1"/>
          </a:solidFill>
          <a:ln w="9525">
            <a:noFill/>
            <a:miter lim="800000"/>
            <a:headEnd/>
            <a:tailEnd/>
          </a:ln>
        </p:spPr>
      </p:pic>
      <p:sp>
        <p:nvSpPr>
          <p:cNvPr id="4" name="投影片編號版面配置區 3"/>
          <p:cNvSpPr>
            <a:spLocks noGrp="1"/>
          </p:cNvSpPr>
          <p:nvPr>
            <p:ph type="sldNum" sz="quarter" idx="12"/>
          </p:nvPr>
        </p:nvSpPr>
        <p:spPr/>
        <p:txBody>
          <a:bodyPr/>
          <a:lstStyle/>
          <a:p>
            <a:fld id="{BCB948F4-5DDB-4360-B77B-420FD413EC76}" type="slidenum">
              <a:rPr lang="en-US" altLang="zh-TW" smtClean="0"/>
              <a:pPr/>
              <a:t>9</a:t>
            </a:fld>
            <a:endParaRPr lang="en-US" altLang="zh-TW"/>
          </a:p>
        </p:txBody>
      </p:sp>
      <p:pic>
        <p:nvPicPr>
          <p:cNvPr id="5" name="Picture 1" descr="ch07imageslides_Page_06.png"/>
          <p:cNvPicPr>
            <a:picLocks noGrp="1" noChangeAspect="1"/>
          </p:cNvPicPr>
          <p:nvPr isPhoto="1"/>
        </p:nvPicPr>
        <p:blipFill rotWithShape="1">
          <a:blip r:embed="rId3" cstate="print"/>
          <a:srcRect t="18404" r="19167" b="26348"/>
          <a:stretch/>
        </p:blipFill>
        <p:spPr bwMode="auto">
          <a:xfrm>
            <a:off x="62939" y="762000"/>
            <a:ext cx="8894736" cy="3690938"/>
          </a:xfrm>
          <a:prstGeom prst="rect">
            <a:avLst/>
          </a:prstGeom>
          <a:noFill/>
          <a:ln w="9525">
            <a:noFill/>
            <a:miter lim="800000"/>
            <a:headEnd/>
            <a:tailEnd/>
          </a:ln>
        </p:spPr>
      </p:pic>
      <p:grpSp>
        <p:nvGrpSpPr>
          <p:cNvPr id="8" name="群組 7"/>
          <p:cNvGrpSpPr/>
          <p:nvPr/>
        </p:nvGrpSpPr>
        <p:grpSpPr>
          <a:xfrm>
            <a:off x="804979" y="1598890"/>
            <a:ext cx="452446" cy="1784166"/>
            <a:chOff x="937320" y="3190460"/>
            <a:chExt cx="452446" cy="1784166"/>
          </a:xfrm>
        </p:grpSpPr>
        <p:sp>
          <p:nvSpPr>
            <p:cNvPr id="9" name="手繪多邊形 8"/>
            <p:cNvSpPr/>
            <p:nvPr/>
          </p:nvSpPr>
          <p:spPr>
            <a:xfrm>
              <a:off x="1211726" y="3235767"/>
              <a:ext cx="163049" cy="599606"/>
            </a:xfrm>
            <a:custGeom>
              <a:avLst/>
              <a:gdLst>
                <a:gd name="connsiteX0" fmla="*/ 163049 w 163049"/>
                <a:gd name="connsiteY0" fmla="*/ 599606 h 599606"/>
                <a:gd name="connsiteX1" fmla="*/ 73108 w 163049"/>
                <a:gd name="connsiteY1" fmla="*/ 554636 h 599606"/>
                <a:gd name="connsiteX2" fmla="*/ 58118 w 163049"/>
                <a:gd name="connsiteY2" fmla="*/ 509665 h 599606"/>
                <a:gd name="connsiteX3" fmla="*/ 13148 w 163049"/>
                <a:gd name="connsiteY3" fmla="*/ 419725 h 599606"/>
                <a:gd name="connsiteX4" fmla="*/ 28138 w 163049"/>
                <a:gd name="connsiteY4" fmla="*/ 164892 h 599606"/>
                <a:gd name="connsiteX5" fmla="*/ 103089 w 163049"/>
                <a:gd name="connsiteY5" fmla="*/ 29980 h 599606"/>
                <a:gd name="connsiteX6" fmla="*/ 118079 w 163049"/>
                <a:gd name="connsiteY6" fmla="*/ 0 h 59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049" h="599606">
                  <a:moveTo>
                    <a:pt x="163049" y="599606"/>
                  </a:moveTo>
                  <a:cubicBezTo>
                    <a:pt x="133425" y="589731"/>
                    <a:pt x="94241" y="581052"/>
                    <a:pt x="73108" y="554636"/>
                  </a:cubicBezTo>
                  <a:cubicBezTo>
                    <a:pt x="63237" y="542297"/>
                    <a:pt x="65184" y="523798"/>
                    <a:pt x="58118" y="509665"/>
                  </a:cubicBezTo>
                  <a:cubicBezTo>
                    <a:pt x="0" y="393427"/>
                    <a:pt x="50827" y="532762"/>
                    <a:pt x="13148" y="419725"/>
                  </a:cubicBezTo>
                  <a:cubicBezTo>
                    <a:pt x="18145" y="334781"/>
                    <a:pt x="19671" y="249561"/>
                    <a:pt x="28138" y="164892"/>
                  </a:cubicBezTo>
                  <a:cubicBezTo>
                    <a:pt x="33320" y="113073"/>
                    <a:pt x="82711" y="70735"/>
                    <a:pt x="103089" y="29980"/>
                  </a:cubicBezTo>
                  <a:lnTo>
                    <a:pt x="118079" y="0"/>
                  </a:lnTo>
                </a:path>
              </a:pathLst>
            </a:custGeom>
            <a:ln w="381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CC"/>
                </a:solidFill>
              </a:endParaRPr>
            </a:p>
          </p:txBody>
        </p:sp>
        <p:sp>
          <p:nvSpPr>
            <p:cNvPr id="10" name="手繪多邊形 9"/>
            <p:cNvSpPr/>
            <p:nvPr/>
          </p:nvSpPr>
          <p:spPr>
            <a:xfrm>
              <a:off x="937320" y="3190460"/>
              <a:ext cx="452446" cy="1784166"/>
            </a:xfrm>
            <a:custGeom>
              <a:avLst/>
              <a:gdLst>
                <a:gd name="connsiteX0" fmla="*/ 452446 w 452446"/>
                <a:gd name="connsiteY0" fmla="*/ 1784166 h 1784166"/>
                <a:gd name="connsiteX1" fmla="*/ 407475 w 452446"/>
                <a:gd name="connsiteY1" fmla="*/ 1769176 h 1784166"/>
                <a:gd name="connsiteX2" fmla="*/ 317534 w 452446"/>
                <a:gd name="connsiteY2" fmla="*/ 1664245 h 1784166"/>
                <a:gd name="connsiteX3" fmla="*/ 287554 w 452446"/>
                <a:gd name="connsiteY3" fmla="*/ 1634264 h 1784166"/>
                <a:gd name="connsiteX4" fmla="*/ 257574 w 452446"/>
                <a:gd name="connsiteY4" fmla="*/ 1589294 h 1784166"/>
                <a:gd name="connsiteX5" fmla="*/ 182623 w 452446"/>
                <a:gd name="connsiteY5" fmla="*/ 1514343 h 1784166"/>
                <a:gd name="connsiteX6" fmla="*/ 152642 w 452446"/>
                <a:gd name="connsiteY6" fmla="*/ 1484363 h 1784166"/>
                <a:gd name="connsiteX7" fmla="*/ 62701 w 452446"/>
                <a:gd name="connsiteY7" fmla="*/ 1364441 h 1784166"/>
                <a:gd name="connsiteX8" fmla="*/ 47711 w 452446"/>
                <a:gd name="connsiteY8" fmla="*/ 1319471 h 1784166"/>
                <a:gd name="connsiteX9" fmla="*/ 47711 w 452446"/>
                <a:gd name="connsiteY9" fmla="*/ 869766 h 1784166"/>
                <a:gd name="connsiteX10" fmla="*/ 62701 w 452446"/>
                <a:gd name="connsiteY10" fmla="*/ 210199 h 1784166"/>
                <a:gd name="connsiteX11" fmla="*/ 107672 w 452446"/>
                <a:gd name="connsiteY11" fmla="*/ 180218 h 1784166"/>
                <a:gd name="connsiteX12" fmla="*/ 137652 w 452446"/>
                <a:gd name="connsiteY12" fmla="*/ 135248 h 1784166"/>
                <a:gd name="connsiteX13" fmla="*/ 152642 w 452446"/>
                <a:gd name="connsiteY13" fmla="*/ 90277 h 1784166"/>
                <a:gd name="connsiteX14" fmla="*/ 182623 w 452446"/>
                <a:gd name="connsiteY14" fmla="*/ 60297 h 1784166"/>
                <a:gd name="connsiteX15" fmla="*/ 242583 w 452446"/>
                <a:gd name="connsiteY15" fmla="*/ 336 h 178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446" h="1784166">
                  <a:moveTo>
                    <a:pt x="452446" y="1784166"/>
                  </a:moveTo>
                  <a:cubicBezTo>
                    <a:pt x="437456" y="1779169"/>
                    <a:pt x="420333" y="1778360"/>
                    <a:pt x="407475" y="1769176"/>
                  </a:cubicBezTo>
                  <a:cubicBezTo>
                    <a:pt x="340120" y="1721066"/>
                    <a:pt x="359786" y="1717061"/>
                    <a:pt x="317534" y="1664245"/>
                  </a:cubicBezTo>
                  <a:cubicBezTo>
                    <a:pt x="308705" y="1653209"/>
                    <a:pt x="296383" y="1645300"/>
                    <a:pt x="287554" y="1634264"/>
                  </a:cubicBezTo>
                  <a:cubicBezTo>
                    <a:pt x="276300" y="1620196"/>
                    <a:pt x="269437" y="1602852"/>
                    <a:pt x="257574" y="1589294"/>
                  </a:cubicBezTo>
                  <a:cubicBezTo>
                    <a:pt x="234308" y="1562704"/>
                    <a:pt x="207607" y="1539327"/>
                    <a:pt x="182623" y="1514343"/>
                  </a:cubicBezTo>
                  <a:cubicBezTo>
                    <a:pt x="172629" y="1504350"/>
                    <a:pt x="160481" y="1496122"/>
                    <a:pt x="152642" y="1484363"/>
                  </a:cubicBezTo>
                  <a:cubicBezTo>
                    <a:pt x="84842" y="1382662"/>
                    <a:pt x="118160" y="1419900"/>
                    <a:pt x="62701" y="1364441"/>
                  </a:cubicBezTo>
                  <a:cubicBezTo>
                    <a:pt x="57704" y="1349451"/>
                    <a:pt x="52052" y="1334664"/>
                    <a:pt x="47711" y="1319471"/>
                  </a:cubicBezTo>
                  <a:cubicBezTo>
                    <a:pt x="0" y="1152482"/>
                    <a:pt x="39431" y="1159556"/>
                    <a:pt x="47711" y="869766"/>
                  </a:cubicBezTo>
                  <a:cubicBezTo>
                    <a:pt x="53992" y="649943"/>
                    <a:pt x="43650" y="429285"/>
                    <a:pt x="62701" y="210199"/>
                  </a:cubicBezTo>
                  <a:cubicBezTo>
                    <a:pt x="64262" y="192251"/>
                    <a:pt x="92682" y="190212"/>
                    <a:pt x="107672" y="180218"/>
                  </a:cubicBezTo>
                  <a:cubicBezTo>
                    <a:pt x="117665" y="165228"/>
                    <a:pt x="129595" y="151362"/>
                    <a:pt x="137652" y="135248"/>
                  </a:cubicBezTo>
                  <a:cubicBezTo>
                    <a:pt x="144718" y="121115"/>
                    <a:pt x="144512" y="103826"/>
                    <a:pt x="152642" y="90277"/>
                  </a:cubicBezTo>
                  <a:cubicBezTo>
                    <a:pt x="159913" y="78158"/>
                    <a:pt x="173794" y="71333"/>
                    <a:pt x="182623" y="60297"/>
                  </a:cubicBezTo>
                  <a:cubicBezTo>
                    <a:pt x="230862" y="0"/>
                    <a:pt x="189009" y="27125"/>
                    <a:pt x="242583" y="336"/>
                  </a:cubicBezTo>
                </a:path>
              </a:pathLst>
            </a:custGeom>
            <a:ln w="38100">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CC"/>
                </a:solidFill>
              </a:endParaRPr>
            </a:p>
          </p:txBody>
        </p:sp>
      </p:grpSp>
      <p:sp>
        <p:nvSpPr>
          <p:cNvPr id="14" name="文字方塊 13"/>
          <p:cNvSpPr txBox="1"/>
          <p:nvPr/>
        </p:nvSpPr>
        <p:spPr>
          <a:xfrm>
            <a:off x="533400" y="121083"/>
            <a:ext cx="2007281" cy="584775"/>
          </a:xfrm>
          <a:prstGeom prst="rect">
            <a:avLst/>
          </a:prstGeom>
          <a:noFill/>
        </p:spPr>
        <p:txBody>
          <a:bodyPr wrap="none" rtlCol="0">
            <a:spAutoFit/>
          </a:bodyPr>
          <a:lstStyle/>
          <a:p>
            <a:r>
              <a:rPr lang="en-US" altLang="zh-TW" sz="3200" b="1" i="1" dirty="0">
                <a:solidFill>
                  <a:srgbClr val="006600"/>
                </a:solidFill>
                <a:latin typeface="Arial" panose="020B0604020202020204" pitchFamily="34" charset="0"/>
                <a:ea typeface="新細明體" charset="-120"/>
                <a:cs typeface="Arial" panose="020B0604020202020204" pitchFamily="34" charset="0"/>
              </a:rPr>
              <a:t>Example:</a:t>
            </a:r>
            <a:endParaRPr lang="zh-TW" altLang="en-US" sz="3600" b="1" i="1" dirty="0">
              <a:solidFill>
                <a:srgbClr val="006600"/>
              </a:solidFill>
              <a:latin typeface="Arial" panose="020B0604020202020204" pitchFamily="34" charset="0"/>
              <a:cs typeface="Arial" panose="020B0604020202020204" pitchFamily="34" charset="0"/>
            </a:endParaRPr>
          </a:p>
        </p:txBody>
      </p:sp>
      <p:sp>
        <p:nvSpPr>
          <p:cNvPr id="17" name="文字方塊 9">
            <a:extLst>
              <a:ext uri="{FF2B5EF4-FFF2-40B4-BE49-F238E27FC236}">
                <a16:creationId xmlns:a16="http://schemas.microsoft.com/office/drawing/2014/main" id="{37514F9D-632A-406A-B520-850105B1715C}"/>
              </a:ext>
            </a:extLst>
          </p:cNvPr>
          <p:cNvSpPr txBox="1"/>
          <p:nvPr/>
        </p:nvSpPr>
        <p:spPr>
          <a:xfrm>
            <a:off x="4724400" y="143518"/>
            <a:ext cx="3276600" cy="1077218"/>
          </a:xfrm>
          <a:prstGeom prst="rect">
            <a:avLst/>
          </a:prstGeom>
          <a:solidFill>
            <a:schemeClr val="bg1"/>
          </a:solidFill>
          <a:ln>
            <a:solidFill>
              <a:srgbClr val="0000CC"/>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TW" sz="1600" b="1" dirty="0">
                <a:solidFill>
                  <a:srgbClr val="0000CC"/>
                </a:solidFill>
              </a:rPr>
              <a:t>Service methods(</a:t>
            </a:r>
            <a:r>
              <a:rPr lang="zh-TW" altLang="en-US" sz="1600" b="1" dirty="0">
                <a:solidFill>
                  <a:srgbClr val="0000CC"/>
                </a:solidFill>
              </a:rPr>
              <a:t>服務方法</a:t>
            </a:r>
            <a:r>
              <a:rPr lang="en-US" altLang="zh-TW" sz="1600" b="1" dirty="0">
                <a:solidFill>
                  <a:srgbClr val="0000CC"/>
                </a:solidFill>
              </a:rPr>
              <a:t>) </a:t>
            </a:r>
            <a:r>
              <a:rPr lang="zh-TW" altLang="en-US" sz="1600" b="1" dirty="0">
                <a:solidFill>
                  <a:srgbClr val="0000CC"/>
                </a:solidFill>
              </a:rPr>
              <a:t>提供外界讀取不公開變數的值的管道。未來你可進一步放入某些身分驗證程式在這些服務方法中</a:t>
            </a:r>
          </a:p>
        </p:txBody>
      </p:sp>
    </p:spTree>
    <p:extLst>
      <p:ext uri="{BB962C8B-B14F-4D97-AF65-F5344CB8AC3E}">
        <p14:creationId xmlns:p14="http://schemas.microsoft.com/office/powerpoint/2010/main" val="188729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4252</TotalTime>
  <Words>2327</Words>
  <Application>Microsoft Office PowerPoint</Application>
  <PresentationFormat>如螢幕大小 (4:3)</PresentationFormat>
  <Paragraphs>332</Paragraphs>
  <Slides>37</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37</vt:i4>
      </vt:variant>
    </vt:vector>
  </HeadingPairs>
  <TitlesOfParts>
    <vt:vector size="49" baseType="lpstr">
      <vt:lpstr>微軟正黑體</vt:lpstr>
      <vt:lpstr>新細明體</vt:lpstr>
      <vt:lpstr>Arial</vt:lpstr>
      <vt:lpstr>Calibri</vt:lpstr>
      <vt:lpstr>Lucida Console</vt:lpstr>
      <vt:lpstr>Lucida Sans Unicode</vt:lpstr>
      <vt:lpstr>Times New Roman</vt:lpstr>
      <vt:lpstr>Verdana</vt:lpstr>
      <vt:lpstr>Wingdings</vt:lpstr>
      <vt:lpstr>Wingdings 2</vt:lpstr>
      <vt:lpstr>Wingdings 3</vt:lpstr>
      <vt:lpstr>Concourse</vt:lpstr>
      <vt:lpstr>Lecture 6:  Introduction to  Classes and Objects</vt:lpstr>
      <vt:lpstr>L6-1 Classes, Objects,                                 Methods &amp; Instance Variables</vt:lpstr>
      <vt:lpstr>Car Example in Java</vt:lpstr>
      <vt:lpstr>PowerPoint 簡報</vt:lpstr>
      <vt:lpstr>Back to the Car Example</vt:lpstr>
      <vt:lpstr>L6-2 Accessibility of Class Members</vt:lpstr>
      <vt:lpstr>Accessing object’s private data</vt:lpstr>
      <vt:lpstr>Class’s Security Design</vt:lpstr>
      <vt:lpstr>PowerPoint 簡報</vt:lpstr>
      <vt:lpstr>PowerPoint 簡報</vt:lpstr>
      <vt:lpstr>PowerPoint 簡報</vt:lpstr>
      <vt:lpstr>System analysis &amp; design</vt:lpstr>
      <vt:lpstr>EXE 6_1</vt:lpstr>
      <vt:lpstr>Class diagram of Account:</vt:lpstr>
      <vt:lpstr>L6-3 Constructors &amp; Initializing          objects using constructors</vt:lpstr>
      <vt:lpstr>L6-4 Defining constructors</vt:lpstr>
      <vt:lpstr>Example 1: Class Account with a constructor</vt:lpstr>
      <vt:lpstr>Example 2</vt:lpstr>
      <vt:lpstr>PowerPoint 簡報</vt:lpstr>
      <vt:lpstr>PowerPoint 簡報</vt:lpstr>
      <vt:lpstr>PowerPoint 簡報</vt:lpstr>
      <vt:lpstr>PowerPoint 簡報</vt:lpstr>
      <vt:lpstr>PowerPoint 簡報</vt:lpstr>
      <vt:lpstr>L6-5 Introduce method toString</vt:lpstr>
      <vt:lpstr>EXE 6_2</vt:lpstr>
      <vt:lpstr>Case study (1)【某年度Java期中考題】 </vt:lpstr>
      <vt:lpstr>PowerPoint 簡報</vt:lpstr>
      <vt:lpstr>Class Camera</vt:lpstr>
      <vt:lpstr>Class Phone</vt:lpstr>
      <vt:lpstr>Class Selling</vt:lpstr>
      <vt:lpstr>PowerPoint 簡報</vt:lpstr>
      <vt:lpstr>PowerPoint 簡報</vt:lpstr>
      <vt:lpstr>PowerPoint 簡報</vt:lpstr>
      <vt:lpstr>PowerPoint 簡報</vt:lpstr>
      <vt:lpstr>What you have learned..</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Statements: Part I</dc:title>
  <dc:creator>Windows User</dc:creator>
  <cp:lastModifiedBy>user</cp:lastModifiedBy>
  <cp:revision>643</cp:revision>
  <dcterms:created xsi:type="dcterms:W3CDTF">2009-10-02T20:30:42Z</dcterms:created>
  <dcterms:modified xsi:type="dcterms:W3CDTF">2022-03-29T00:39:24Z</dcterms:modified>
</cp:coreProperties>
</file>